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58" r:id="rId4"/>
    <p:sldId id="286" r:id="rId5"/>
    <p:sldId id="259" r:id="rId6"/>
    <p:sldId id="260" r:id="rId7"/>
    <p:sldId id="262" r:id="rId8"/>
    <p:sldId id="264" r:id="rId9"/>
    <p:sldId id="265" r:id="rId10"/>
    <p:sldId id="268" r:id="rId11"/>
    <p:sldId id="266" r:id="rId12"/>
    <p:sldId id="267" r:id="rId13"/>
    <p:sldId id="269" r:id="rId14"/>
    <p:sldId id="287" r:id="rId15"/>
    <p:sldId id="275" r:id="rId16"/>
    <p:sldId id="276" r:id="rId17"/>
    <p:sldId id="277" r:id="rId18"/>
    <p:sldId id="278" r:id="rId19"/>
    <p:sldId id="280" r:id="rId20"/>
    <p:sldId id="281" r:id="rId21"/>
    <p:sldId id="282" r:id="rId22"/>
    <p:sldId id="290" r:id="rId23"/>
    <p:sldId id="283" r:id="rId24"/>
    <p:sldId id="284" r:id="rId25"/>
    <p:sldId id="291" r:id="rId26"/>
    <p:sldId id="285" r:id="rId27"/>
    <p:sldId id="288" r:id="rId28"/>
    <p:sldId id="289" r:id="rId29"/>
  </p:sldIdLst>
  <p:sldSz cx="9144000" cy="6858000" type="screen4x3"/>
  <p:notesSz cx="6743700" cy="9880600"/>
  <p:defaultTextStyle>
    <a:defPPr>
      <a:defRPr lang="en-GB"/>
    </a:defPPr>
    <a:lvl1pPr algn="ctr" rtl="0" fontAlgn="base">
      <a:spcBef>
        <a:spcPct val="0"/>
      </a:spcBef>
      <a:spcAft>
        <a:spcPct val="0"/>
      </a:spcAft>
      <a:defRPr sz="1400" b="1" kern="1200">
        <a:solidFill>
          <a:srgbClr val="000000"/>
        </a:solidFill>
        <a:latin typeface="Arial" charset="0"/>
        <a:ea typeface="MS PGothic" pitchFamily="34" charset="-128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1400" b="1" kern="1200">
        <a:solidFill>
          <a:srgbClr val="000000"/>
        </a:solidFill>
        <a:latin typeface="Arial" charset="0"/>
        <a:ea typeface="MS PGothic" pitchFamily="34" charset="-128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1400" b="1" kern="1200">
        <a:solidFill>
          <a:srgbClr val="000000"/>
        </a:solidFill>
        <a:latin typeface="Arial" charset="0"/>
        <a:ea typeface="MS PGothic" pitchFamily="34" charset="-128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1400" b="1" kern="1200">
        <a:solidFill>
          <a:srgbClr val="000000"/>
        </a:solidFill>
        <a:latin typeface="Arial" charset="0"/>
        <a:ea typeface="MS PGothic" pitchFamily="34" charset="-128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1400" b="1" kern="1200">
        <a:solidFill>
          <a:srgbClr val="000000"/>
        </a:solidFill>
        <a:latin typeface="Arial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400" b="1" kern="1200">
        <a:solidFill>
          <a:srgbClr val="000000"/>
        </a:solidFill>
        <a:latin typeface="Arial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400" b="1" kern="1200">
        <a:solidFill>
          <a:srgbClr val="000000"/>
        </a:solidFill>
        <a:latin typeface="Arial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400" b="1" kern="1200">
        <a:solidFill>
          <a:srgbClr val="000000"/>
        </a:solidFill>
        <a:latin typeface="Arial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400" b="1" kern="1200">
        <a:solidFill>
          <a:srgbClr val="000000"/>
        </a:solidFill>
        <a:latin typeface="Arial" charset="0"/>
        <a:ea typeface="MS PGothic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BB58"/>
    <a:srgbClr val="000000"/>
    <a:srgbClr val="FF3399"/>
    <a:srgbClr val="95BACD"/>
    <a:srgbClr val="FFF0A3"/>
    <a:srgbClr val="D6E4EE"/>
    <a:srgbClr val="CCEECC"/>
    <a:srgbClr val="FFCDCD"/>
    <a:srgbClr val="9A8B7C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67" autoAdjust="0"/>
    <p:restoredTop sz="86377" autoAdjust="0"/>
  </p:normalViewPr>
  <p:slideViewPr>
    <p:cSldViewPr snapToGrid="0">
      <p:cViewPr varScale="1">
        <p:scale>
          <a:sx n="78" d="100"/>
          <a:sy n="78" d="100"/>
        </p:scale>
        <p:origin x="-954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21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258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331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19525" y="0"/>
            <a:ext cx="292258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331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85300"/>
            <a:ext cx="292258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331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19525" y="9385300"/>
            <a:ext cx="292258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fld id="{D1823A0E-9FB1-44F3-B368-FB116909CDC7}" type="slidenum">
              <a:rPr lang="en-GB"/>
              <a:pPr/>
              <a:t>‹N°›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258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9525" y="0"/>
            <a:ext cx="292258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1700" y="741363"/>
            <a:ext cx="4940300" cy="37052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4688" y="4692650"/>
            <a:ext cx="5394325" cy="4446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85300"/>
            <a:ext cx="292258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9525" y="9385300"/>
            <a:ext cx="292258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fld id="{35E16853-7D2F-4C3E-BDB6-44BF33528420}" type="slidenum">
              <a:rPr lang="en-GB"/>
              <a:pPr/>
              <a:t>‹N°›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00" charset="0"/>
        <a:ea typeface="MS PGothic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00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00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00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00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16853-7D2F-4C3E-BDB6-44BF33528420}" type="slidenum">
              <a:rPr lang="en-GB" smtClean="0"/>
              <a:pPr/>
              <a:t>1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315" name="Picture 35" descr="combined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4757738"/>
            <a:ext cx="9144000" cy="2100262"/>
          </a:xfrm>
          <a:prstGeom prst="rect">
            <a:avLst/>
          </a:prstGeom>
          <a:noFill/>
        </p:spPr>
      </p:pic>
      <p:sp>
        <p:nvSpPr>
          <p:cNvPr id="9728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927100" y="2058988"/>
            <a:ext cx="7337425" cy="1411287"/>
          </a:xfrm>
        </p:spPr>
        <p:txBody>
          <a:bodyPr wrap="square" anchor="t"/>
          <a:lstStyle>
            <a:lvl1pPr algn="ctr">
              <a:defRPr sz="4600"/>
            </a:lvl1pPr>
          </a:lstStyle>
          <a:p>
            <a:r>
              <a:rPr lang="fr-FR" smtClean="0"/>
              <a:t>Cliquez pour modifier le style du titre</a:t>
            </a:r>
            <a:endParaRPr lang="en-GB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216025" y="3673475"/>
            <a:ext cx="6711950" cy="14605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fr-FR" smtClean="0"/>
              <a:t>Cliquez pour modifier le style des sous-titres du masque</a:t>
            </a:r>
            <a:endParaRPr lang="en-GB"/>
          </a:p>
        </p:txBody>
      </p:sp>
      <p:sp>
        <p:nvSpPr>
          <p:cNvPr id="97310" name="Rectangle 30"/>
          <p:cNvSpPr>
            <a:spLocks noChangeArrowheads="1"/>
          </p:cNvSpPr>
          <p:nvPr/>
        </p:nvSpPr>
        <p:spPr bwMode="auto">
          <a:xfrm>
            <a:off x="257175" y="6621463"/>
            <a:ext cx="427038" cy="238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/>
            <a:fld id="{30477D0E-3C20-42A0-8B59-EF6FD45C2F68}" type="slidenum">
              <a:rPr lang="en-GB" sz="900">
                <a:solidFill>
                  <a:schemeClr val="bg1"/>
                </a:solidFill>
              </a:rPr>
              <a:pPr algn="r"/>
              <a:t>‹N°›</a:t>
            </a:fld>
            <a:endParaRPr lang="en-GB" sz="90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0850" y="7938"/>
            <a:ext cx="2193925" cy="63722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7488" y="7938"/>
            <a:ext cx="6430962" cy="63722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488" y="906463"/>
            <a:ext cx="4311650" cy="54737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1538" y="906463"/>
            <a:ext cx="4311650" cy="54737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94" name="Picture 38" descr="combinedfooter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0" y="4757738"/>
            <a:ext cx="9144000" cy="2100262"/>
          </a:xfrm>
          <a:prstGeom prst="rect">
            <a:avLst/>
          </a:prstGeom>
          <a:noFill/>
        </p:spPr>
      </p:pic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7488" y="7938"/>
            <a:ext cx="8777287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smtClean="0"/>
              <a:t>Cliquez pour modifier le style du titre</a:t>
            </a:r>
            <a:endParaRPr lang="en-GB" smtClean="0"/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7488" y="906463"/>
            <a:ext cx="8775700" cy="547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 smtClean="0"/>
          </a:p>
        </p:txBody>
      </p:sp>
      <p:sp>
        <p:nvSpPr>
          <p:cNvPr id="96260" name="Line 4"/>
          <p:cNvSpPr>
            <a:spLocks noChangeShapeType="1"/>
          </p:cNvSpPr>
          <p:nvPr/>
        </p:nvSpPr>
        <p:spPr bwMode="auto">
          <a:xfrm>
            <a:off x="342900" y="787400"/>
            <a:ext cx="88011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</p:spPr>
        <p:txBody>
          <a:bodyPr lIns="80167" tIns="40084" rIns="80167" bIns="40084" anchor="ctr"/>
          <a:lstStyle/>
          <a:p>
            <a:endParaRPr lang="en-GB"/>
          </a:p>
        </p:txBody>
      </p:sp>
      <p:sp>
        <p:nvSpPr>
          <p:cNvPr id="96284" name="Rectangle 28"/>
          <p:cNvSpPr>
            <a:spLocks noChangeArrowheads="1"/>
          </p:cNvSpPr>
          <p:nvPr/>
        </p:nvSpPr>
        <p:spPr bwMode="auto">
          <a:xfrm>
            <a:off x="257175" y="6621463"/>
            <a:ext cx="427038" cy="238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/>
            <a:fld id="{CB3BD946-1972-463F-9E3C-3061958D246C}" type="slidenum">
              <a:rPr lang="en-GB" sz="900">
                <a:solidFill>
                  <a:schemeClr val="bg1"/>
                </a:solidFill>
              </a:rPr>
              <a:pPr algn="r"/>
              <a:t>‹N°›</a:t>
            </a:fld>
            <a:endParaRPr lang="en-GB" sz="90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hf sldNum="0"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charset="0"/>
        </a:defRPr>
      </a:lvl9pPr>
    </p:titleStyle>
    <p:bodyStyle>
      <a:lvl1pPr marL="265113" indent="-265113" algn="l" rtl="0" eaLnBrk="1" fontAlgn="ctr" hangingPunct="1">
        <a:spcBef>
          <a:spcPct val="25000"/>
        </a:spcBef>
        <a:spcAft>
          <a:spcPct val="0"/>
        </a:spcAft>
        <a:buClr>
          <a:schemeClr val="accent1"/>
        </a:buClr>
        <a:buSzPct val="125000"/>
        <a:buFont typeface="Wingdings" pitchFamily="2" charset="2"/>
        <a:buChar char="§"/>
        <a:defRPr sz="2400">
          <a:solidFill>
            <a:srgbClr val="000000"/>
          </a:solidFill>
          <a:latin typeface="+mn-lt"/>
          <a:ea typeface="+mn-ea"/>
          <a:cs typeface="+mn-cs"/>
        </a:defRPr>
      </a:lvl1pPr>
      <a:lvl2pPr marL="722313" indent="-277813" algn="l" rtl="0" eaLnBrk="1" fontAlgn="ctr" hangingPunct="1">
        <a:spcBef>
          <a:spcPct val="25000"/>
        </a:spcBef>
        <a:spcAft>
          <a:spcPct val="0"/>
        </a:spcAft>
        <a:buClr>
          <a:schemeClr val="accent1"/>
        </a:buClr>
        <a:buSzPct val="125000"/>
        <a:buFont typeface="Wingdings" pitchFamily="2" charset="2"/>
        <a:buChar char="§"/>
        <a:defRPr sz="2000">
          <a:solidFill>
            <a:srgbClr val="000000"/>
          </a:solidFill>
          <a:latin typeface="+mn-lt"/>
        </a:defRPr>
      </a:lvl2pPr>
      <a:lvl3pPr marL="1165225" indent="-250825" algn="l" rtl="0" eaLnBrk="1" fontAlgn="ctr" hangingPunct="1">
        <a:spcBef>
          <a:spcPct val="25000"/>
        </a:spcBef>
        <a:spcAft>
          <a:spcPct val="0"/>
        </a:spcAft>
        <a:buClr>
          <a:schemeClr val="accent1"/>
        </a:buClr>
        <a:buSzPct val="125000"/>
        <a:buFont typeface="Wingdings" pitchFamily="2" charset="2"/>
        <a:buChar char="§"/>
        <a:defRPr sz="2000">
          <a:solidFill>
            <a:srgbClr val="000000"/>
          </a:solidFill>
          <a:latin typeface="+mn-lt"/>
        </a:defRPr>
      </a:lvl3pPr>
      <a:lvl4pPr marL="1600200" indent="-228600" algn="l" rtl="0" eaLnBrk="1" fontAlgn="ctr" hangingPunct="1">
        <a:spcBef>
          <a:spcPct val="25000"/>
        </a:spcBef>
        <a:spcAft>
          <a:spcPct val="0"/>
        </a:spcAft>
        <a:buClr>
          <a:schemeClr val="accent1"/>
        </a:buClr>
        <a:buSzPct val="125000"/>
        <a:buFont typeface="Wingdings" pitchFamily="2" charset="2"/>
        <a:buChar char="§"/>
        <a:defRPr sz="2000">
          <a:solidFill>
            <a:srgbClr val="000000"/>
          </a:solidFill>
          <a:latin typeface="+mn-lt"/>
        </a:defRPr>
      </a:lvl4pPr>
      <a:lvl5pPr marL="2057400" indent="-228600" algn="l" rtl="0" eaLnBrk="1" fontAlgn="ctr" hangingPunct="1">
        <a:spcBef>
          <a:spcPct val="25000"/>
        </a:spcBef>
        <a:spcAft>
          <a:spcPct val="0"/>
        </a:spcAft>
        <a:buClr>
          <a:schemeClr val="accent1"/>
        </a:buClr>
        <a:buSzPct val="125000"/>
        <a:buFont typeface="Wingdings" pitchFamily="2" charset="2"/>
        <a:buChar char="§"/>
        <a:defRPr sz="2000">
          <a:solidFill>
            <a:srgbClr val="000000"/>
          </a:solidFill>
          <a:latin typeface="+mn-lt"/>
        </a:defRPr>
      </a:lvl5pPr>
      <a:lvl6pPr marL="2514600" indent="-228600" algn="l" rtl="0" eaLnBrk="1" fontAlgn="ctr" hangingPunct="1">
        <a:spcBef>
          <a:spcPct val="25000"/>
        </a:spcBef>
        <a:spcAft>
          <a:spcPct val="0"/>
        </a:spcAft>
        <a:buClr>
          <a:schemeClr val="accent1"/>
        </a:buClr>
        <a:buSzPct val="125000"/>
        <a:buFont typeface="Wingdings" pitchFamily="2" charset="2"/>
        <a:buChar char="§"/>
        <a:defRPr sz="2000">
          <a:solidFill>
            <a:srgbClr val="000000"/>
          </a:solidFill>
          <a:latin typeface="+mn-lt"/>
        </a:defRPr>
      </a:lvl6pPr>
      <a:lvl7pPr marL="2971800" indent="-228600" algn="l" rtl="0" eaLnBrk="1" fontAlgn="ctr" hangingPunct="1">
        <a:spcBef>
          <a:spcPct val="25000"/>
        </a:spcBef>
        <a:spcAft>
          <a:spcPct val="0"/>
        </a:spcAft>
        <a:buClr>
          <a:schemeClr val="accent1"/>
        </a:buClr>
        <a:buSzPct val="125000"/>
        <a:buFont typeface="Wingdings" pitchFamily="2" charset="2"/>
        <a:buChar char="§"/>
        <a:defRPr sz="2000">
          <a:solidFill>
            <a:srgbClr val="000000"/>
          </a:solidFill>
          <a:latin typeface="+mn-lt"/>
        </a:defRPr>
      </a:lvl7pPr>
      <a:lvl8pPr marL="3429000" indent="-228600" algn="l" rtl="0" eaLnBrk="1" fontAlgn="ctr" hangingPunct="1">
        <a:spcBef>
          <a:spcPct val="25000"/>
        </a:spcBef>
        <a:spcAft>
          <a:spcPct val="0"/>
        </a:spcAft>
        <a:buClr>
          <a:schemeClr val="accent1"/>
        </a:buClr>
        <a:buSzPct val="125000"/>
        <a:buFont typeface="Wingdings" pitchFamily="2" charset="2"/>
        <a:buChar char="§"/>
        <a:defRPr sz="2000">
          <a:solidFill>
            <a:srgbClr val="000000"/>
          </a:solidFill>
          <a:latin typeface="+mn-lt"/>
        </a:defRPr>
      </a:lvl8pPr>
      <a:lvl9pPr marL="3886200" indent="-228600" algn="l" rtl="0" eaLnBrk="1" fontAlgn="ctr" hangingPunct="1">
        <a:spcBef>
          <a:spcPct val="25000"/>
        </a:spcBef>
        <a:spcAft>
          <a:spcPct val="0"/>
        </a:spcAft>
        <a:buClr>
          <a:schemeClr val="accent1"/>
        </a:buClr>
        <a:buSzPct val="125000"/>
        <a:buFont typeface="Wingdings" pitchFamily="2" charset="2"/>
        <a:buChar char="§"/>
        <a:defRPr sz="2000">
          <a:solidFill>
            <a:srgbClr val="000000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tools.mbed.org/iot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6591" y="293250"/>
            <a:ext cx="7337425" cy="1411287"/>
          </a:xfrm>
        </p:spPr>
        <p:txBody>
          <a:bodyPr/>
          <a:lstStyle/>
          <a:p>
            <a:r>
              <a:rPr lang="en-GB" sz="4000" i="1" dirty="0" err="1" smtClean="0"/>
              <a:t>Mbed</a:t>
            </a:r>
            <a:r>
              <a:rPr lang="en-GB" sz="4000" dirty="0" smtClean="0"/>
              <a:t>:</a:t>
            </a:r>
            <a:br>
              <a:rPr lang="en-GB" sz="4000" dirty="0" smtClean="0"/>
            </a:br>
            <a:r>
              <a:rPr lang="en-GB" sz="4000" dirty="0" smtClean="0"/>
              <a:t>From a local connectivity to the cloud</a:t>
            </a:r>
            <a:endParaRPr lang="en-GB" sz="40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7560" y="3084897"/>
            <a:ext cx="6711950" cy="1460500"/>
          </a:xfrm>
        </p:spPr>
        <p:txBody>
          <a:bodyPr/>
          <a:lstStyle/>
          <a:p>
            <a:r>
              <a:rPr lang="en-US" sz="2000" i="1" dirty="0" smtClean="0"/>
              <a:t>Industrial Placement Presentation:</a:t>
            </a:r>
          </a:p>
          <a:p>
            <a:r>
              <a:rPr lang="en-US" sz="2000" i="1" dirty="0" smtClean="0"/>
              <a:t>03/02/2012</a:t>
            </a:r>
            <a:endParaRPr lang="en-GB" sz="2000" i="1" dirty="0"/>
          </a:p>
        </p:txBody>
      </p:sp>
      <p:sp>
        <p:nvSpPr>
          <p:cNvPr id="5" name="ZoneTexte 4"/>
          <p:cNvSpPr txBox="1"/>
          <p:nvPr/>
        </p:nvSpPr>
        <p:spPr>
          <a:xfrm>
            <a:off x="3636580" y="4540469"/>
            <a:ext cx="19969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Samuel </a:t>
            </a:r>
            <a:r>
              <a:rPr lang="en-US" sz="2400" dirty="0" err="1" smtClean="0"/>
              <a:t>Mokrani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IOT: connecting sensors to the cloud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96467" y="1778821"/>
            <a:ext cx="8775700" cy="3203082"/>
          </a:xfrm>
        </p:spPr>
        <p:txBody>
          <a:bodyPr/>
          <a:lstStyle/>
          <a:p>
            <a:r>
              <a:rPr lang="en-US" dirty="0" err="1" smtClean="0"/>
              <a:t>WebSocket</a:t>
            </a:r>
            <a:r>
              <a:rPr lang="en-US" dirty="0" smtClean="0"/>
              <a:t> server:</a:t>
            </a:r>
          </a:p>
          <a:p>
            <a:pPr lvl="1"/>
            <a:r>
              <a:rPr lang="en-US" dirty="0" smtClean="0"/>
              <a:t>Based on Tornado </a:t>
            </a:r>
            <a:r>
              <a:rPr lang="en-US" dirty="0" err="1" smtClean="0"/>
              <a:t>webserver</a:t>
            </a:r>
            <a:endParaRPr lang="en-US" dirty="0" smtClean="0"/>
          </a:p>
          <a:p>
            <a:pPr lvl="1"/>
            <a:r>
              <a:rPr lang="fr-FR" i="1" dirty="0" smtClean="0"/>
              <a:t>ws://sockets.mbed.org/ws/</a:t>
            </a:r>
            <a:r>
              <a:rPr lang="fr-FR" i="1" dirty="0" smtClean="0">
                <a:solidFill>
                  <a:srgbClr val="FF0000"/>
                </a:solidFill>
              </a:rPr>
              <a:t>&lt;channel&gt;</a:t>
            </a:r>
            <a:r>
              <a:rPr lang="fr-FR" i="1" dirty="0" smtClean="0"/>
              <a:t>/</a:t>
            </a:r>
            <a:r>
              <a:rPr lang="fr-FR" i="1" dirty="0" smtClean="0">
                <a:solidFill>
                  <a:schemeClr val="accent3"/>
                </a:solidFill>
              </a:rPr>
              <a:t>&lt;mode&gt;</a:t>
            </a:r>
            <a:endParaRPr lang="en-US" i="1" dirty="0" smtClean="0">
              <a:solidFill>
                <a:schemeClr val="accent3"/>
              </a:solidFill>
            </a:endParaRPr>
          </a:p>
          <a:p>
            <a:pPr lvl="1"/>
            <a:r>
              <a:rPr lang="en-US" dirty="0" smtClean="0"/>
              <a:t>A client is connected over a “</a:t>
            </a:r>
            <a:r>
              <a:rPr lang="en-US" b="1" dirty="0" smtClean="0"/>
              <a:t>channel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Over a same channel, messages can be exchanged according the “</a:t>
            </a:r>
            <a:r>
              <a:rPr lang="en-US" b="1" dirty="0" smtClean="0"/>
              <a:t>connection mode”</a:t>
            </a:r>
            <a:r>
              <a:rPr lang="en-US" dirty="0" smtClean="0"/>
              <a:t>:</a:t>
            </a:r>
          </a:p>
          <a:p>
            <a:pPr lvl="2"/>
            <a:r>
              <a:rPr lang="en-US" dirty="0" smtClean="0"/>
              <a:t>Write-Only (</a:t>
            </a:r>
            <a:r>
              <a:rPr lang="en-US" dirty="0" err="1" smtClean="0"/>
              <a:t>wo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Read-Only (</a:t>
            </a:r>
            <a:r>
              <a:rPr lang="en-US" dirty="0" err="1" smtClean="0"/>
              <a:t>ro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Read-Write (</a:t>
            </a:r>
            <a:r>
              <a:rPr lang="en-US" dirty="0" err="1" smtClean="0"/>
              <a:t>rw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  <p:pic>
        <p:nvPicPr>
          <p:cNvPr id="18436" name="Picture 4" descr="Tornad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02656" y="1111630"/>
            <a:ext cx="3526765" cy="88785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IOT: connecting sensors to the cloud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17488" y="906463"/>
            <a:ext cx="8775700" cy="607027"/>
          </a:xfrm>
        </p:spPr>
        <p:txBody>
          <a:bodyPr/>
          <a:lstStyle/>
          <a:p>
            <a:r>
              <a:rPr lang="en-US" dirty="0" err="1" smtClean="0"/>
              <a:t>Mbed</a:t>
            </a:r>
            <a:r>
              <a:rPr lang="en-US" dirty="0" smtClean="0"/>
              <a:t> boards: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 bwMode="auto">
          <a:xfrm>
            <a:off x="693700" y="4043808"/>
            <a:ext cx="7609472" cy="1432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65113" marR="0" lvl="0" indent="-265113" algn="l" defTabSz="914400" rtl="0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accent1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lang="en-US" sz="1800" b="0" kern="0" dirty="0" smtClean="0">
                <a:latin typeface="+mn-lt"/>
                <a:ea typeface="+mn-ea"/>
              </a:rPr>
              <a:t>Connecting the boards to the Internet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lang="en-US" sz="1800" b="0" kern="0" dirty="0" err="1" smtClean="0">
                <a:latin typeface="+mn-lt"/>
                <a:ea typeface="+mn-ea"/>
              </a:rPr>
              <a:t>Wifi</a:t>
            </a:r>
            <a:r>
              <a:rPr lang="en-US" sz="1800" b="0" kern="0" dirty="0" smtClean="0">
                <a:latin typeface="+mn-lt"/>
                <a:ea typeface="+mn-ea"/>
              </a:rPr>
              <a:t> module from Roving Networks:</a:t>
            </a:r>
          </a:p>
          <a:p>
            <a:pPr marL="1179513" lvl="2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lang="en-US" sz="1800" b="0" kern="0" dirty="0" smtClean="0">
                <a:latin typeface="+mn-lt"/>
                <a:ea typeface="+mn-ea"/>
              </a:rPr>
              <a:t>Full TCP/IP stack integrated</a:t>
            </a:r>
          </a:p>
          <a:p>
            <a:pPr marL="1179513" lvl="2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Communication over serial port with the </a:t>
            </a: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Mbed</a:t>
            </a: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lang="en-US" sz="1800" b="0" kern="0" dirty="0" smtClean="0">
                <a:latin typeface="+mn-lt"/>
                <a:ea typeface="+mn-ea"/>
              </a:rPr>
              <a:t>A </a:t>
            </a:r>
            <a:r>
              <a:rPr lang="en-US" sz="1800" b="0" kern="0" dirty="0" err="1" smtClean="0">
                <a:latin typeface="+mn-lt"/>
                <a:ea typeface="+mn-ea"/>
              </a:rPr>
              <a:t>WebSocket</a:t>
            </a:r>
            <a:r>
              <a:rPr lang="en-US" sz="1800" b="0" kern="0" dirty="0" smtClean="0">
                <a:latin typeface="+mn-lt"/>
                <a:ea typeface="+mn-ea"/>
              </a:rPr>
              <a:t> library on top of the TCP/IP stack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lang="en-US" sz="1800" b="0" kern="0" dirty="0" smtClean="0">
                <a:latin typeface="+mn-lt"/>
                <a:ea typeface="+mn-ea"/>
              </a:rPr>
              <a:t>Connection to the </a:t>
            </a:r>
            <a:r>
              <a:rPr lang="en-US" sz="1800" b="0" kern="0" dirty="0" err="1" smtClean="0">
                <a:latin typeface="+mn-lt"/>
                <a:ea typeface="+mn-ea"/>
              </a:rPr>
              <a:t>WebSocket</a:t>
            </a:r>
            <a:r>
              <a:rPr lang="en-US" sz="1800" b="0" kern="0" dirty="0" smtClean="0">
                <a:latin typeface="+mn-lt"/>
                <a:ea typeface="+mn-ea"/>
              </a:rPr>
              <a:t> server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</a:endParaRPr>
          </a:p>
        </p:txBody>
      </p:sp>
      <p:pic>
        <p:nvPicPr>
          <p:cNvPr id="2051" name="Picture 3" descr="C:\Users\samux\Desktop\ARM-internship-report\report\acc_board_component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61919" y="1236663"/>
            <a:ext cx="2562882" cy="2734237"/>
          </a:xfrm>
          <a:prstGeom prst="rect">
            <a:avLst/>
          </a:prstGeom>
          <a:noFill/>
        </p:spPr>
      </p:pic>
      <p:pic>
        <p:nvPicPr>
          <p:cNvPr id="2052" name="Picture 4" descr="C:\Users\samux\Desktop\ARM-internship-report\report\env_board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88476" y="1435100"/>
            <a:ext cx="3147192" cy="241061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IOT: connecting sensors to the cloud</a:t>
            </a:r>
            <a:endParaRPr lang="en-US" dirty="0"/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 bwMode="auto">
          <a:xfrm>
            <a:off x="162838" y="2374060"/>
            <a:ext cx="5265684" cy="1345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65113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  <a:defRPr/>
            </a:pPr>
            <a:r>
              <a:rPr lang="en-US" sz="2400" b="0" kern="0" dirty="0" smtClean="0">
                <a:latin typeface="+mn-lt"/>
                <a:ea typeface="+mn-ea"/>
              </a:rPr>
              <a:t>Browser architecture: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lang="en-US" sz="1800" b="0" kern="0" dirty="0" smtClean="0">
                <a:latin typeface="+mn-lt"/>
                <a:ea typeface="+mn-ea"/>
              </a:rPr>
              <a:t>Open a </a:t>
            </a:r>
            <a:r>
              <a:rPr lang="en-US" sz="1800" b="0" kern="0" dirty="0" err="1" smtClean="0">
                <a:latin typeface="+mn-lt"/>
                <a:ea typeface="+mn-ea"/>
              </a:rPr>
              <a:t>WebSocket</a:t>
            </a:r>
            <a:r>
              <a:rPr lang="en-US" sz="1800" b="0" kern="0" dirty="0" smtClean="0">
                <a:latin typeface="+mn-lt"/>
                <a:ea typeface="+mn-ea"/>
              </a:rPr>
              <a:t> communication with the server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lang="en-US" sz="1800" b="0" kern="0" dirty="0" smtClean="0">
                <a:latin typeface="+mn-lt"/>
                <a:ea typeface="+mn-ea"/>
              </a:rPr>
              <a:t>Listen </a:t>
            </a:r>
            <a:r>
              <a:rPr lang="en-US" sz="1800" b="0" kern="0" dirty="0" err="1" smtClean="0">
                <a:latin typeface="+mn-lt"/>
                <a:ea typeface="+mn-ea"/>
              </a:rPr>
              <a:t>WebSocket</a:t>
            </a:r>
            <a:r>
              <a:rPr lang="en-US" sz="1800" b="0" kern="0" dirty="0" smtClean="0">
                <a:latin typeface="+mn-lt"/>
                <a:ea typeface="+mn-ea"/>
              </a:rPr>
              <a:t> messages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lang="en-US" sz="1800" b="0" kern="0" dirty="0" smtClean="0">
                <a:latin typeface="+mn-lt"/>
                <a:ea typeface="+mn-ea"/>
              </a:rPr>
              <a:t>Update real-time graphs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7" name="Picture 3" descr="C:\Users\samux\Desktop\ARM-internship-report\report\dashboard_acc_env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19648" y="1003508"/>
            <a:ext cx="3766213" cy="47385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IOT: connecting sensors to the cloud</a:t>
            </a:r>
            <a:endParaRPr lang="en-US" dirty="0"/>
          </a:p>
        </p:txBody>
      </p:sp>
      <p:sp>
        <p:nvSpPr>
          <p:cNvPr id="7" name="ZoneTexte 6">
            <a:hlinkClick r:id="rId2"/>
          </p:cNvPr>
          <p:cNvSpPr txBox="1"/>
          <p:nvPr/>
        </p:nvSpPr>
        <p:spPr>
          <a:xfrm>
            <a:off x="5373891" y="3342290"/>
            <a:ext cx="3423268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Dashboard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1198" y="1346454"/>
            <a:ext cx="44577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5471" y="1868271"/>
            <a:ext cx="8777287" cy="838200"/>
          </a:xfrm>
        </p:spPr>
        <p:txBody>
          <a:bodyPr/>
          <a:lstStyle/>
          <a:p>
            <a:pPr algn="ctr"/>
            <a:r>
              <a:rPr lang="en-US" dirty="0" smtClean="0"/>
              <a:t>Universal Serial Bus: Device</a:t>
            </a:r>
            <a:endParaRPr lang="en-US" dirty="0"/>
          </a:p>
        </p:txBody>
      </p:sp>
      <p:pic>
        <p:nvPicPr>
          <p:cNvPr id="1026" name="Picture 2" descr="C:\Users\samux\Desktop\ARM-internship-report\report\usb_capa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39475" y="2890345"/>
            <a:ext cx="4665013" cy="281551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Overview</a:t>
            </a:r>
            <a:endParaRPr lang="en-US" dirty="0"/>
          </a:p>
        </p:txBody>
      </p:sp>
      <p:graphicFrame>
        <p:nvGraphicFramePr>
          <p:cNvPr id="6" name="Tableau 5"/>
          <p:cNvGraphicFramePr>
            <a:graphicFrameLocks noGrp="1"/>
          </p:cNvGraphicFramePr>
          <p:nvPr/>
        </p:nvGraphicFramePr>
        <p:xfrm>
          <a:off x="1439917" y="1291896"/>
          <a:ext cx="6096000" cy="1467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72609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USB 1.0</a:t>
                      </a:r>
                    </a:p>
                  </a:txBody>
                  <a:tcPr>
                    <a:solidFill>
                      <a:srgbClr val="95BAC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Low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</a:t>
                      </a:r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peed</a:t>
                      </a:r>
                    </a:p>
                    <a:p>
                      <a:pPr marL="0" algn="l" defTabSz="914400" rtl="0" eaLnBrk="1" latinLnBrk="0" hangingPunct="1"/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Full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</a:t>
                      </a:r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peed</a:t>
                      </a:r>
                    </a:p>
                  </a:txBody>
                  <a:tcPr>
                    <a:solidFill>
                      <a:srgbClr val="95BAC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1.5 </a:t>
                      </a:r>
                      <a:r>
                        <a:rPr lang="en-US" sz="1800" b="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Mbit</a:t>
                      </a:r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/s</a:t>
                      </a:r>
                    </a:p>
                    <a:p>
                      <a:pPr marL="0" algn="l" defTabSz="914400" rtl="0" eaLnBrk="1" latinLnBrk="0" hangingPunct="1"/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 </a:t>
                      </a:r>
                      <a:r>
                        <a:rPr lang="en-US" sz="1800" b="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Mbit</a:t>
                      </a:r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/s</a:t>
                      </a:r>
                    </a:p>
                  </a:txBody>
                  <a:tcPr>
                    <a:solidFill>
                      <a:srgbClr val="95BACD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USB 2.0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High Speed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480</a:t>
                      </a:r>
                      <a:r>
                        <a:rPr lang="en-US" b="0" baseline="0" dirty="0" smtClean="0"/>
                        <a:t> </a:t>
                      </a:r>
                      <a:r>
                        <a:rPr lang="en-US" b="0" baseline="0" dirty="0" err="1" smtClean="0"/>
                        <a:t>Mbit</a:t>
                      </a:r>
                      <a:r>
                        <a:rPr lang="en-US" b="0" baseline="0" dirty="0" smtClean="0"/>
                        <a:t>/s</a:t>
                      </a:r>
                      <a:endParaRPr lang="en-US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USB  3.0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Super Speed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5 </a:t>
                      </a:r>
                      <a:r>
                        <a:rPr lang="en-US" b="0" dirty="0" err="1" smtClean="0"/>
                        <a:t>Gbit</a:t>
                      </a:r>
                      <a:r>
                        <a:rPr lang="en-US" b="0" dirty="0" smtClean="0"/>
                        <a:t>/s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Espace réservé du contenu 2"/>
          <p:cNvSpPr txBox="1">
            <a:spLocks/>
          </p:cNvSpPr>
          <p:nvPr/>
        </p:nvSpPr>
        <p:spPr bwMode="auto">
          <a:xfrm>
            <a:off x="179114" y="3623389"/>
            <a:ext cx="8775700" cy="528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65113" marR="0" lvl="0" indent="-265113" algn="l" defTabSz="914400" rtl="0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accent1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lang="en-US" sz="2400" b="0" kern="0" dirty="0" smtClean="0">
                <a:latin typeface="+mn-lt"/>
                <a:ea typeface="+mn-ea"/>
              </a:rPr>
              <a:t>Topology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 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One host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lang="en-US" sz="2400" b="0" kern="0" dirty="0" smtClean="0">
                <a:latin typeface="+mn-lt"/>
                <a:ea typeface="+mn-ea"/>
              </a:rPr>
              <a:t>S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everal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devices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lang="en-US" sz="2400" b="0" kern="0" dirty="0" smtClean="0">
                <a:latin typeface="+mn-lt"/>
                <a:ea typeface="+mn-ea"/>
              </a:rPr>
              <a:t>T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iered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star architecture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6" name="Picture 2" descr="C:\Users\samux\Desktop\ARM-internship-report\report\usb_component_topology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01553" y="3100552"/>
            <a:ext cx="3581463" cy="303984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17488" y="906463"/>
            <a:ext cx="8775700" cy="1290199"/>
          </a:xfrm>
        </p:spPr>
        <p:txBody>
          <a:bodyPr/>
          <a:lstStyle/>
          <a:p>
            <a:r>
              <a:rPr lang="en-US" dirty="0" smtClean="0"/>
              <a:t>Transfers:</a:t>
            </a:r>
          </a:p>
          <a:p>
            <a:pPr lvl="1"/>
            <a:r>
              <a:rPr lang="en-US" dirty="0" smtClean="0"/>
              <a:t>Between “</a:t>
            </a:r>
            <a:r>
              <a:rPr lang="en-US" b="1" dirty="0" smtClean="0"/>
              <a:t>endpoints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Different types according to different requirements</a:t>
            </a:r>
            <a:endParaRPr lang="en-US" dirty="0"/>
          </a:p>
        </p:txBody>
      </p:sp>
      <p:sp>
        <p:nvSpPr>
          <p:cNvPr id="4" name="Espace réservé du contenu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Overview</a:t>
            </a:r>
            <a:endParaRPr lang="en-US" dirty="0"/>
          </a:p>
        </p:txBody>
      </p:sp>
      <p:pic>
        <p:nvPicPr>
          <p:cNvPr id="12289" name="Picture 1" descr="C:\Users\samux\Desktop\ARM-internship-report\report\endpoint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832" y="2167585"/>
            <a:ext cx="8028124" cy="402620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Overview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17488" y="906463"/>
            <a:ext cx="8775700" cy="1731634"/>
          </a:xfrm>
        </p:spPr>
        <p:txBody>
          <a:bodyPr/>
          <a:lstStyle/>
          <a:p>
            <a:r>
              <a:rPr lang="en-US" dirty="0" smtClean="0"/>
              <a:t>Enumeration:</a:t>
            </a:r>
          </a:p>
          <a:p>
            <a:pPr lvl="1"/>
            <a:r>
              <a:rPr lang="en-US" dirty="0" smtClean="0"/>
              <a:t>The host sets a </a:t>
            </a:r>
            <a:r>
              <a:rPr lang="en-US" b="1" dirty="0" smtClean="0"/>
              <a:t>unique address </a:t>
            </a:r>
            <a:r>
              <a:rPr lang="en-US" dirty="0" smtClean="0"/>
              <a:t>to the device</a:t>
            </a:r>
          </a:p>
          <a:p>
            <a:pPr lvl="1"/>
            <a:r>
              <a:rPr lang="en-US" dirty="0" smtClean="0"/>
              <a:t>The host learns about the device capabilities to load an</a:t>
            </a:r>
          </a:p>
          <a:p>
            <a:pPr lvl="1">
              <a:buNone/>
            </a:pPr>
            <a:r>
              <a:rPr lang="en-US" dirty="0" smtClean="0"/>
              <a:t>     appropriate driver</a:t>
            </a:r>
          </a:p>
          <a:p>
            <a:pPr lvl="1"/>
            <a:r>
              <a:rPr lang="en-US" dirty="0" smtClean="0"/>
              <a:t>Device capabilities are contained in </a:t>
            </a:r>
            <a:r>
              <a:rPr lang="en-US" b="1" dirty="0" smtClean="0"/>
              <a:t>descriptors</a:t>
            </a:r>
          </a:p>
          <a:p>
            <a:pPr lvl="1"/>
            <a:endParaRPr lang="en-US" dirty="0"/>
          </a:p>
        </p:txBody>
      </p:sp>
      <p:pic>
        <p:nvPicPr>
          <p:cNvPr id="3074" name="Picture 2" descr="C:\Users\samux\Desktop\ARM-internship-report\report\descr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87404" y="2911366"/>
            <a:ext cx="7126442" cy="315310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stack architecture</a:t>
            </a:r>
            <a:endParaRPr lang="en-US" dirty="0"/>
          </a:p>
        </p:txBody>
      </p:sp>
      <p:grpSp>
        <p:nvGrpSpPr>
          <p:cNvPr id="58" name="Groupe 57"/>
          <p:cNvGrpSpPr/>
          <p:nvPr/>
        </p:nvGrpSpPr>
        <p:grpSpPr>
          <a:xfrm>
            <a:off x="147130" y="1377125"/>
            <a:ext cx="8831262" cy="4523879"/>
            <a:chOff x="147130" y="1377125"/>
            <a:chExt cx="8831262" cy="4523879"/>
          </a:xfrm>
        </p:grpSpPr>
        <p:grpSp>
          <p:nvGrpSpPr>
            <p:cNvPr id="5" name="Group 85"/>
            <p:cNvGrpSpPr>
              <a:grpSpLocks/>
            </p:cNvGrpSpPr>
            <p:nvPr/>
          </p:nvGrpSpPr>
          <p:grpSpPr bwMode="auto">
            <a:xfrm>
              <a:off x="147130" y="1377125"/>
              <a:ext cx="8831262" cy="4523879"/>
              <a:chOff x="135472" y="1031160"/>
              <a:chExt cx="8746058" cy="3471384"/>
            </a:xfrm>
          </p:grpSpPr>
          <p:grpSp>
            <p:nvGrpSpPr>
              <p:cNvPr id="6" name="Group 19"/>
              <p:cNvGrpSpPr>
                <a:grpSpLocks/>
              </p:cNvGrpSpPr>
              <p:nvPr/>
            </p:nvGrpSpPr>
            <p:grpSpPr bwMode="auto">
              <a:xfrm>
                <a:off x="778945" y="1031160"/>
                <a:ext cx="7357555" cy="832514"/>
                <a:chOff x="1568908" y="1132764"/>
                <a:chExt cx="5720892" cy="832514"/>
              </a:xfrm>
            </p:grpSpPr>
            <p:sp>
              <p:nvSpPr>
                <p:cNvPr id="50" name="Rectangle 4"/>
                <p:cNvSpPr/>
                <p:nvPr/>
              </p:nvSpPr>
              <p:spPr bwMode="auto">
                <a:xfrm>
                  <a:off x="1568558" y="1132764"/>
                  <a:ext cx="5718653" cy="83200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 dirty="0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cxnSp>
              <p:nvCxnSpPr>
                <p:cNvPr id="51" name="Straight Connector 6"/>
                <p:cNvCxnSpPr>
                  <a:cxnSpLocks noChangeShapeType="1"/>
                </p:cNvCxnSpPr>
                <p:nvPr/>
              </p:nvCxnSpPr>
              <p:spPr bwMode="auto">
                <a:xfrm>
                  <a:off x="1568908" y="1418864"/>
                  <a:ext cx="5720892" cy="3539"/>
                </a:xfrm>
                <a:prstGeom prst="line">
                  <a:avLst/>
                </a:prstGeom>
                <a:noFill/>
                <a:ln w="19050" algn="ctr">
                  <a:solidFill>
                    <a:schemeClr val="tx1"/>
                  </a:solidFill>
                  <a:round/>
                  <a:headEnd/>
                  <a:tailEnd/>
                </a:ln>
              </p:spPr>
            </p:cxnSp>
            <p:cxnSp>
              <p:nvCxnSpPr>
                <p:cNvPr id="52" name="Straight Connector 11"/>
                <p:cNvCxnSpPr>
                  <a:cxnSpLocks noChangeShapeType="1"/>
                </p:cNvCxnSpPr>
                <p:nvPr/>
              </p:nvCxnSpPr>
              <p:spPr bwMode="auto">
                <a:xfrm rot="5400000" flipH="1">
                  <a:off x="4156944" y="1693523"/>
                  <a:ext cx="542878" cy="632"/>
                </a:xfrm>
                <a:prstGeom prst="line">
                  <a:avLst/>
                </a:prstGeom>
                <a:noFill/>
                <a:ln w="19050" algn="ctr">
                  <a:solidFill>
                    <a:schemeClr val="tx1"/>
                  </a:solidFill>
                  <a:round/>
                  <a:headEnd/>
                  <a:tailEnd/>
                </a:ln>
              </p:spPr>
            </p:cxnSp>
            <p:sp>
              <p:nvSpPr>
                <p:cNvPr id="53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979339" y="1134534"/>
                  <a:ext cx="933269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GB"/>
                    <a:t>USBHAL</a:t>
                  </a:r>
                </a:p>
              </p:txBody>
            </p:sp>
            <p:sp>
              <p:nvSpPr>
                <p:cNvPr id="54" name="TextBox 14"/>
                <p:cNvSpPr txBox="1">
                  <a:spLocks noChangeArrowheads="1"/>
                </p:cNvSpPr>
                <p:nvPr/>
              </p:nvSpPr>
              <p:spPr bwMode="auto">
                <a:xfrm>
                  <a:off x="2446867" y="1557867"/>
                  <a:ext cx="1061253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GB"/>
                    <a:t>LPC11U24</a:t>
                  </a:r>
                </a:p>
              </p:txBody>
            </p:sp>
            <p:sp>
              <p:nvSpPr>
                <p:cNvPr id="55" name="TextBox 15"/>
                <p:cNvSpPr txBox="1">
                  <a:spLocks noChangeArrowheads="1"/>
                </p:cNvSpPr>
                <p:nvPr/>
              </p:nvSpPr>
              <p:spPr bwMode="auto">
                <a:xfrm>
                  <a:off x="5427134" y="1566333"/>
                  <a:ext cx="941283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GB"/>
                    <a:t>LPC1768</a:t>
                  </a:r>
                </a:p>
              </p:txBody>
            </p:sp>
          </p:grpSp>
          <p:grpSp>
            <p:nvGrpSpPr>
              <p:cNvPr id="7" name="Group 18"/>
              <p:cNvGrpSpPr>
                <a:grpSpLocks/>
              </p:cNvGrpSpPr>
              <p:nvPr/>
            </p:nvGrpSpPr>
            <p:grpSpPr bwMode="auto">
              <a:xfrm>
                <a:off x="762019" y="2175927"/>
                <a:ext cx="7416781" cy="541867"/>
                <a:chOff x="1577961" y="2336800"/>
                <a:chExt cx="5718411" cy="541867"/>
              </a:xfrm>
            </p:grpSpPr>
            <p:sp>
              <p:nvSpPr>
                <p:cNvPr id="48" name="Rectangle 47"/>
                <p:cNvSpPr/>
                <p:nvPr/>
              </p:nvSpPr>
              <p:spPr bwMode="auto">
                <a:xfrm>
                  <a:off x="1578542" y="2337106"/>
                  <a:ext cx="5717802" cy="542082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 dirty="0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sp>
              <p:nvSpPr>
                <p:cNvPr id="49" name="TextBox 17"/>
                <p:cNvSpPr txBox="1">
                  <a:spLocks noChangeArrowheads="1"/>
                </p:cNvSpPr>
                <p:nvPr/>
              </p:nvSpPr>
              <p:spPr bwMode="auto">
                <a:xfrm>
                  <a:off x="3886198" y="2472267"/>
                  <a:ext cx="1141659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GB"/>
                    <a:t>USBDevice</a:t>
                  </a:r>
                </a:p>
              </p:txBody>
            </p:sp>
          </p:grpSp>
          <p:grpSp>
            <p:nvGrpSpPr>
              <p:cNvPr id="8" name="Group 24"/>
              <p:cNvGrpSpPr>
                <a:grpSpLocks/>
              </p:cNvGrpSpPr>
              <p:nvPr/>
            </p:nvGrpSpPr>
            <p:grpSpPr bwMode="auto">
              <a:xfrm>
                <a:off x="440476" y="3098382"/>
                <a:ext cx="3428933" cy="377696"/>
                <a:chOff x="829798" y="3428586"/>
                <a:chExt cx="1066779" cy="377696"/>
              </a:xfrm>
            </p:grpSpPr>
            <p:sp>
              <p:nvSpPr>
                <p:cNvPr id="46" name="Rectangle 45"/>
                <p:cNvSpPr/>
                <p:nvPr/>
              </p:nvSpPr>
              <p:spPr bwMode="auto">
                <a:xfrm>
                  <a:off x="829798" y="3428586"/>
                  <a:ext cx="1066779" cy="37275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sp>
              <p:nvSpPr>
                <p:cNvPr id="47" name="TextBox 23"/>
                <p:cNvSpPr txBox="1">
                  <a:spLocks noChangeArrowheads="1"/>
                </p:cNvSpPr>
                <p:nvPr/>
              </p:nvSpPr>
              <p:spPr bwMode="auto">
                <a:xfrm>
                  <a:off x="1080610" y="3498505"/>
                  <a:ext cx="543774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r>
                    <a:rPr lang="en-GB" dirty="0"/>
                    <a:t>USBHID</a:t>
                  </a:r>
                </a:p>
              </p:txBody>
            </p:sp>
          </p:grpSp>
          <p:grpSp>
            <p:nvGrpSpPr>
              <p:cNvPr id="9" name="Group 25"/>
              <p:cNvGrpSpPr>
                <a:grpSpLocks/>
              </p:cNvGrpSpPr>
              <p:nvPr/>
            </p:nvGrpSpPr>
            <p:grpSpPr bwMode="auto">
              <a:xfrm>
                <a:off x="4030181" y="3098795"/>
                <a:ext cx="1066800" cy="372533"/>
                <a:chOff x="829733" y="3429000"/>
                <a:chExt cx="1066800" cy="372533"/>
              </a:xfrm>
            </p:grpSpPr>
            <p:sp>
              <p:nvSpPr>
                <p:cNvPr id="44" name="Rectangle 43"/>
                <p:cNvSpPr/>
                <p:nvPr/>
              </p:nvSpPr>
              <p:spPr bwMode="auto">
                <a:xfrm>
                  <a:off x="829323" y="3428587"/>
                  <a:ext cx="1067513" cy="37275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sp>
              <p:nvSpPr>
                <p:cNvPr id="45" name="TextBox 27"/>
                <p:cNvSpPr txBox="1">
                  <a:spLocks noChangeArrowheads="1"/>
                </p:cNvSpPr>
                <p:nvPr/>
              </p:nvSpPr>
              <p:spPr bwMode="auto">
                <a:xfrm>
                  <a:off x="939804" y="3479794"/>
                  <a:ext cx="954107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GB"/>
                    <a:t>USBCDC</a:t>
                  </a:r>
                </a:p>
              </p:txBody>
            </p:sp>
          </p:grpSp>
          <p:grpSp>
            <p:nvGrpSpPr>
              <p:cNvPr id="10" name="Group 28"/>
              <p:cNvGrpSpPr>
                <a:grpSpLocks/>
              </p:cNvGrpSpPr>
              <p:nvPr/>
            </p:nvGrpSpPr>
            <p:grpSpPr bwMode="auto">
              <a:xfrm>
                <a:off x="5232492" y="3098382"/>
                <a:ext cx="1067512" cy="372758"/>
                <a:chOff x="829781" y="3428586"/>
                <a:chExt cx="1067512" cy="372758"/>
              </a:xfrm>
            </p:grpSpPr>
            <p:sp>
              <p:nvSpPr>
                <p:cNvPr id="42" name="Rectangle 41"/>
                <p:cNvSpPr/>
                <p:nvPr/>
              </p:nvSpPr>
              <p:spPr bwMode="auto">
                <a:xfrm>
                  <a:off x="829781" y="3428586"/>
                  <a:ext cx="1067512" cy="37275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sp>
              <p:nvSpPr>
                <p:cNvPr id="43" name="TextBox 30"/>
                <p:cNvSpPr txBox="1">
                  <a:spLocks noChangeArrowheads="1"/>
                </p:cNvSpPr>
                <p:nvPr/>
              </p:nvSpPr>
              <p:spPr bwMode="auto">
                <a:xfrm>
                  <a:off x="915655" y="3479794"/>
                  <a:ext cx="922047" cy="30777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GB" dirty="0" err="1"/>
                    <a:t>USBMidi</a:t>
                  </a:r>
                  <a:endParaRPr lang="en-GB" dirty="0"/>
                </a:p>
              </p:txBody>
            </p:sp>
          </p:grpSp>
          <p:grpSp>
            <p:nvGrpSpPr>
              <p:cNvPr id="11" name="Group 31"/>
              <p:cNvGrpSpPr>
                <a:grpSpLocks/>
              </p:cNvGrpSpPr>
              <p:nvPr/>
            </p:nvGrpSpPr>
            <p:grpSpPr bwMode="auto">
              <a:xfrm>
                <a:off x="6426230" y="3098793"/>
                <a:ext cx="1096528" cy="372533"/>
                <a:chOff x="829733" y="3429000"/>
                <a:chExt cx="1096528" cy="372533"/>
              </a:xfrm>
            </p:grpSpPr>
            <p:sp>
              <p:nvSpPr>
                <p:cNvPr id="40" name="Rectangle 39"/>
                <p:cNvSpPr/>
                <p:nvPr/>
              </p:nvSpPr>
              <p:spPr bwMode="auto">
                <a:xfrm>
                  <a:off x="829282" y="3428589"/>
                  <a:ext cx="1067514" cy="37275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sp>
              <p:nvSpPr>
                <p:cNvPr id="41" name="TextBox 33"/>
                <p:cNvSpPr txBox="1">
                  <a:spLocks noChangeArrowheads="1"/>
                </p:cNvSpPr>
                <p:nvPr/>
              </p:nvSpPr>
              <p:spPr bwMode="auto">
                <a:xfrm>
                  <a:off x="855134" y="3479794"/>
                  <a:ext cx="1071127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GB"/>
                    <a:t>USBAudio</a:t>
                  </a:r>
                </a:p>
              </p:txBody>
            </p:sp>
          </p:grpSp>
          <p:grpSp>
            <p:nvGrpSpPr>
              <p:cNvPr id="12" name="Group 34"/>
              <p:cNvGrpSpPr>
                <a:grpSpLocks/>
              </p:cNvGrpSpPr>
              <p:nvPr/>
            </p:nvGrpSpPr>
            <p:grpSpPr bwMode="auto">
              <a:xfrm>
                <a:off x="7628466" y="3098793"/>
                <a:ext cx="1073796" cy="372533"/>
                <a:chOff x="829733" y="3429000"/>
                <a:chExt cx="1073796" cy="372533"/>
              </a:xfrm>
            </p:grpSpPr>
            <p:sp>
              <p:nvSpPr>
                <p:cNvPr id="38" name="Rectangle 37"/>
                <p:cNvSpPr/>
                <p:nvPr/>
              </p:nvSpPr>
              <p:spPr bwMode="auto">
                <a:xfrm>
                  <a:off x="829767" y="3428589"/>
                  <a:ext cx="1067512" cy="37275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sp>
              <p:nvSpPr>
                <p:cNvPr id="39" name="TextBox 36"/>
                <p:cNvSpPr txBox="1">
                  <a:spLocks noChangeArrowheads="1"/>
                </p:cNvSpPr>
                <p:nvPr/>
              </p:nvSpPr>
              <p:spPr bwMode="auto">
                <a:xfrm>
                  <a:off x="939804" y="3479794"/>
                  <a:ext cx="963725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GB"/>
                    <a:t>USBMSD</a:t>
                  </a:r>
                </a:p>
              </p:txBody>
            </p:sp>
          </p:grpSp>
          <p:grpSp>
            <p:nvGrpSpPr>
              <p:cNvPr id="13" name="Group 37"/>
              <p:cNvGrpSpPr>
                <a:grpSpLocks/>
              </p:cNvGrpSpPr>
              <p:nvPr/>
            </p:nvGrpSpPr>
            <p:grpSpPr bwMode="auto">
              <a:xfrm>
                <a:off x="135472" y="4021749"/>
                <a:ext cx="1130438" cy="399235"/>
                <a:chOff x="821266" y="3429074"/>
                <a:chExt cx="1130438" cy="358497"/>
              </a:xfrm>
            </p:grpSpPr>
            <p:sp>
              <p:nvSpPr>
                <p:cNvPr id="36" name="Rectangle 35"/>
                <p:cNvSpPr/>
                <p:nvPr/>
              </p:nvSpPr>
              <p:spPr bwMode="auto">
                <a:xfrm>
                  <a:off x="829126" y="3429074"/>
                  <a:ext cx="1067513" cy="305669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sp>
              <p:nvSpPr>
                <p:cNvPr id="37" name="TextBox 39"/>
                <p:cNvSpPr txBox="1">
                  <a:spLocks noChangeArrowheads="1"/>
                </p:cNvSpPr>
                <p:nvPr/>
              </p:nvSpPr>
              <p:spPr bwMode="auto">
                <a:xfrm>
                  <a:off x="821266" y="3479794"/>
                  <a:ext cx="1130438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GB"/>
                    <a:t>USBMouse</a:t>
                  </a:r>
                </a:p>
              </p:txBody>
            </p:sp>
          </p:grpSp>
          <p:grpSp>
            <p:nvGrpSpPr>
              <p:cNvPr id="14" name="Group 40"/>
              <p:cNvGrpSpPr>
                <a:grpSpLocks/>
              </p:cNvGrpSpPr>
              <p:nvPr/>
            </p:nvGrpSpPr>
            <p:grpSpPr bwMode="auto">
              <a:xfrm>
                <a:off x="1278471" y="4021752"/>
                <a:ext cx="1422805" cy="340404"/>
                <a:chOff x="821266" y="3429128"/>
                <a:chExt cx="1075573" cy="528712"/>
              </a:xfrm>
            </p:grpSpPr>
            <p:sp>
              <p:nvSpPr>
                <p:cNvPr id="34" name="Rectangle 33"/>
                <p:cNvSpPr/>
                <p:nvPr/>
              </p:nvSpPr>
              <p:spPr bwMode="auto">
                <a:xfrm>
                  <a:off x="829569" y="3429128"/>
                  <a:ext cx="1067270" cy="528712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sp>
              <p:nvSpPr>
                <p:cNvPr id="35" name="TextBox 42"/>
                <p:cNvSpPr txBox="1">
                  <a:spLocks noChangeArrowheads="1"/>
                </p:cNvSpPr>
                <p:nvPr/>
              </p:nvSpPr>
              <p:spPr bwMode="auto">
                <a:xfrm>
                  <a:off x="821266" y="3479793"/>
                  <a:ext cx="1047554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pPr algn="ctr"/>
                  <a:r>
                    <a:rPr lang="en-GB"/>
                    <a:t>USBKeyboard</a:t>
                  </a:r>
                </a:p>
              </p:txBody>
            </p:sp>
          </p:grpSp>
          <p:grpSp>
            <p:nvGrpSpPr>
              <p:cNvPr id="15" name="Group 43"/>
              <p:cNvGrpSpPr>
                <a:grpSpLocks/>
              </p:cNvGrpSpPr>
              <p:nvPr/>
            </p:nvGrpSpPr>
            <p:grpSpPr bwMode="auto">
              <a:xfrm>
                <a:off x="2776741" y="3927952"/>
                <a:ext cx="1210581" cy="574592"/>
                <a:chOff x="829402" y="3428422"/>
                <a:chExt cx="1210581" cy="574592"/>
              </a:xfrm>
            </p:grpSpPr>
            <p:sp>
              <p:nvSpPr>
                <p:cNvPr id="32" name="Rectangle 31"/>
                <p:cNvSpPr/>
                <p:nvPr/>
              </p:nvSpPr>
              <p:spPr bwMode="auto">
                <a:xfrm>
                  <a:off x="829402" y="3428422"/>
                  <a:ext cx="1210581" cy="50904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sp>
              <p:nvSpPr>
                <p:cNvPr id="33" name="TextBox 45"/>
                <p:cNvSpPr txBox="1">
                  <a:spLocks noChangeArrowheads="1"/>
                </p:cNvSpPr>
                <p:nvPr/>
              </p:nvSpPr>
              <p:spPr bwMode="auto">
                <a:xfrm>
                  <a:off x="872068" y="3479794"/>
                  <a:ext cx="1130438" cy="52322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GB"/>
                    <a:t>USBMouse</a:t>
                  </a:r>
                </a:p>
                <a:p>
                  <a:pPr algn="ctr"/>
                  <a:r>
                    <a:rPr lang="en-GB"/>
                    <a:t>Keyboard</a:t>
                  </a:r>
                </a:p>
              </p:txBody>
            </p:sp>
          </p:grpSp>
          <p:grpSp>
            <p:nvGrpSpPr>
              <p:cNvPr id="16" name="Group 46"/>
              <p:cNvGrpSpPr>
                <a:grpSpLocks/>
              </p:cNvGrpSpPr>
              <p:nvPr/>
            </p:nvGrpSpPr>
            <p:grpSpPr bwMode="auto">
              <a:xfrm>
                <a:off x="4122530" y="4013223"/>
                <a:ext cx="1079624" cy="358530"/>
                <a:chOff x="829004" y="3429041"/>
                <a:chExt cx="1079624" cy="358530"/>
              </a:xfrm>
            </p:grpSpPr>
            <p:sp>
              <p:nvSpPr>
                <p:cNvPr id="30" name="Rectangle 29"/>
                <p:cNvSpPr/>
                <p:nvPr/>
              </p:nvSpPr>
              <p:spPr bwMode="auto">
                <a:xfrm>
                  <a:off x="829004" y="3429041"/>
                  <a:ext cx="1067512" cy="320864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sp>
              <p:nvSpPr>
                <p:cNvPr id="31" name="TextBox 48"/>
                <p:cNvSpPr txBox="1">
                  <a:spLocks noChangeArrowheads="1"/>
                </p:cNvSpPr>
                <p:nvPr/>
              </p:nvSpPr>
              <p:spPr bwMode="auto">
                <a:xfrm>
                  <a:off x="855134" y="3479794"/>
                  <a:ext cx="1053494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GB"/>
                    <a:t>USBSerial</a:t>
                  </a:r>
                </a:p>
              </p:txBody>
            </p:sp>
          </p:grpSp>
          <p:grpSp>
            <p:nvGrpSpPr>
              <p:cNvPr id="17" name="Group 52"/>
              <p:cNvGrpSpPr>
                <a:grpSpLocks/>
              </p:cNvGrpSpPr>
              <p:nvPr/>
            </p:nvGrpSpPr>
            <p:grpSpPr bwMode="auto">
              <a:xfrm>
                <a:off x="7468137" y="3987643"/>
                <a:ext cx="1413393" cy="358710"/>
                <a:chOff x="830262" y="3428861"/>
                <a:chExt cx="1413393" cy="358710"/>
              </a:xfrm>
            </p:grpSpPr>
            <p:sp>
              <p:nvSpPr>
                <p:cNvPr id="28" name="Rectangle 27"/>
                <p:cNvSpPr/>
                <p:nvPr/>
              </p:nvSpPr>
              <p:spPr bwMode="auto">
                <a:xfrm>
                  <a:off x="830262" y="3428861"/>
                  <a:ext cx="1413393" cy="318378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>
                    <a:defRPr/>
                  </a:pPr>
                  <a:endParaRPr lang="en-GB">
                    <a:solidFill>
                      <a:srgbClr val="000000"/>
                    </a:solidFill>
                    <a:ea typeface="MS PGothic" pitchFamily="34" charset="-128"/>
                  </a:endParaRPr>
                </a:p>
              </p:txBody>
            </p:sp>
            <p:sp>
              <p:nvSpPr>
                <p:cNvPr id="29" name="TextBox 54"/>
                <p:cNvSpPr txBox="1">
                  <a:spLocks noChangeArrowheads="1"/>
                </p:cNvSpPr>
                <p:nvPr/>
              </p:nvSpPr>
              <p:spPr bwMode="auto">
                <a:xfrm>
                  <a:off x="889002" y="3479794"/>
                  <a:ext cx="1313180" cy="3077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GB"/>
                    <a:t>USBMSD_SD</a:t>
                  </a:r>
                </a:p>
              </p:txBody>
            </p:sp>
          </p:grpSp>
          <p:cxnSp>
            <p:nvCxnSpPr>
              <p:cNvPr id="18" name="Straight Arrow Connector 56"/>
              <p:cNvCxnSpPr>
                <a:cxnSpLocks noChangeShapeType="1"/>
              </p:cNvCxnSpPr>
              <p:nvPr/>
            </p:nvCxnSpPr>
            <p:spPr bwMode="auto">
              <a:xfrm rot="16200000" flipV="1">
                <a:off x="4313756" y="2027757"/>
                <a:ext cx="296328" cy="11"/>
              </a:xfrm>
              <a:prstGeom prst="straightConnector1">
                <a:avLst/>
              </a:prstGeom>
              <a:noFill/>
              <a:ln w="19050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19" name="Straight Arrow Connector 59"/>
              <p:cNvCxnSpPr>
                <a:cxnSpLocks noChangeShapeType="1"/>
              </p:cNvCxnSpPr>
              <p:nvPr/>
            </p:nvCxnSpPr>
            <p:spPr bwMode="auto">
              <a:xfrm rot="16200000" flipV="1">
                <a:off x="4381525" y="2916737"/>
                <a:ext cx="364063" cy="55"/>
              </a:xfrm>
              <a:prstGeom prst="straightConnector1">
                <a:avLst/>
              </a:prstGeom>
              <a:noFill/>
              <a:ln w="19050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20" name="Straight Arrow Connector 60"/>
              <p:cNvCxnSpPr>
                <a:cxnSpLocks noChangeShapeType="1"/>
              </p:cNvCxnSpPr>
              <p:nvPr/>
            </p:nvCxnSpPr>
            <p:spPr bwMode="auto">
              <a:xfrm rot="16200000" flipV="1">
                <a:off x="5571076" y="2912524"/>
                <a:ext cx="372528" cy="16945"/>
              </a:xfrm>
              <a:prstGeom prst="straightConnector1">
                <a:avLst/>
              </a:prstGeom>
              <a:noFill/>
              <a:ln w="19050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21" name="Straight Arrow Connector 67"/>
              <p:cNvCxnSpPr>
                <a:cxnSpLocks noChangeShapeType="1"/>
              </p:cNvCxnSpPr>
              <p:nvPr/>
            </p:nvCxnSpPr>
            <p:spPr bwMode="auto">
              <a:xfrm rot="16200000" flipV="1">
                <a:off x="6756409" y="2904057"/>
                <a:ext cx="372528" cy="16945"/>
              </a:xfrm>
              <a:prstGeom prst="straightConnector1">
                <a:avLst/>
              </a:prstGeom>
              <a:noFill/>
              <a:ln w="19050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22" name="Straight Arrow Connector 68"/>
              <p:cNvCxnSpPr>
                <a:cxnSpLocks noChangeShapeType="1"/>
              </p:cNvCxnSpPr>
              <p:nvPr/>
            </p:nvCxnSpPr>
            <p:spPr bwMode="auto">
              <a:xfrm rot="16200000" flipV="1">
                <a:off x="7835911" y="2781290"/>
                <a:ext cx="372527" cy="279413"/>
              </a:xfrm>
              <a:prstGeom prst="straightConnector1">
                <a:avLst/>
              </a:prstGeom>
              <a:noFill/>
              <a:ln w="19050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23" name="Straight Arrow Connector 74"/>
              <p:cNvCxnSpPr>
                <a:cxnSpLocks noChangeShapeType="1"/>
                <a:stCxn id="36" idx="0"/>
              </p:cNvCxnSpPr>
              <p:nvPr/>
            </p:nvCxnSpPr>
            <p:spPr bwMode="auto">
              <a:xfrm flipV="1">
                <a:off x="677090" y="3471333"/>
                <a:ext cx="702979" cy="550416"/>
              </a:xfrm>
              <a:prstGeom prst="straightConnector1">
                <a:avLst/>
              </a:prstGeom>
              <a:noFill/>
              <a:ln w="19050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24" name="Straight Arrow Connector 77"/>
              <p:cNvCxnSpPr>
                <a:cxnSpLocks noChangeShapeType="1"/>
                <a:stCxn id="34" idx="0"/>
                <a:endCxn id="46" idx="2"/>
              </p:cNvCxnSpPr>
              <p:nvPr/>
            </p:nvCxnSpPr>
            <p:spPr bwMode="auto">
              <a:xfrm flipV="1">
                <a:off x="1995365" y="3471140"/>
                <a:ext cx="159577" cy="550611"/>
              </a:xfrm>
              <a:prstGeom prst="straightConnector1">
                <a:avLst/>
              </a:prstGeom>
              <a:noFill/>
              <a:ln w="19050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25" name="Straight Arrow Connector 80"/>
              <p:cNvCxnSpPr>
                <a:cxnSpLocks noChangeShapeType="1"/>
                <a:stCxn id="32" idx="0"/>
              </p:cNvCxnSpPr>
              <p:nvPr/>
            </p:nvCxnSpPr>
            <p:spPr bwMode="auto">
              <a:xfrm flipH="1" flipV="1">
                <a:off x="2878670" y="3471334"/>
                <a:ext cx="503362" cy="456617"/>
              </a:xfrm>
              <a:prstGeom prst="straightConnector1">
                <a:avLst/>
              </a:prstGeom>
              <a:noFill/>
              <a:ln w="19050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26" name="Straight Arrow Connector 82"/>
              <p:cNvCxnSpPr>
                <a:cxnSpLocks noChangeShapeType="1"/>
                <a:stCxn id="30" idx="0"/>
                <a:endCxn id="44" idx="2"/>
              </p:cNvCxnSpPr>
              <p:nvPr/>
            </p:nvCxnSpPr>
            <p:spPr bwMode="auto">
              <a:xfrm flipH="1" flipV="1">
                <a:off x="4563528" y="3471140"/>
                <a:ext cx="92758" cy="542083"/>
              </a:xfrm>
              <a:prstGeom prst="straightConnector1">
                <a:avLst/>
              </a:prstGeom>
              <a:noFill/>
              <a:ln w="19050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  <p:cxnSp>
            <p:nvCxnSpPr>
              <p:cNvPr id="27" name="Straight Arrow Connector 84"/>
              <p:cNvCxnSpPr>
                <a:cxnSpLocks noChangeShapeType="1"/>
                <a:stCxn id="28" idx="0"/>
                <a:endCxn id="38" idx="2"/>
              </p:cNvCxnSpPr>
              <p:nvPr/>
            </p:nvCxnSpPr>
            <p:spPr bwMode="auto">
              <a:xfrm flipH="1" flipV="1">
                <a:off x="8162256" y="3471139"/>
                <a:ext cx="12577" cy="516503"/>
              </a:xfrm>
              <a:prstGeom prst="straightConnector1">
                <a:avLst/>
              </a:prstGeom>
              <a:noFill/>
              <a:ln w="19050" algn="ctr">
                <a:solidFill>
                  <a:schemeClr val="tx1"/>
                </a:solidFill>
                <a:round/>
                <a:headEnd/>
                <a:tailEnd type="arrow" w="med" len="med"/>
              </a:ln>
            </p:spPr>
          </p:cxnSp>
        </p:grpSp>
        <p:cxnSp>
          <p:nvCxnSpPr>
            <p:cNvPr id="57" name="Straight Arrow Connector 88"/>
            <p:cNvCxnSpPr>
              <a:cxnSpLocks noChangeShapeType="1"/>
            </p:cNvCxnSpPr>
            <p:nvPr/>
          </p:nvCxnSpPr>
          <p:spPr bwMode="auto">
            <a:xfrm rot="16200000" flipV="1">
              <a:off x="1956593" y="3825844"/>
              <a:ext cx="474663" cy="0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</a:t>
            </a:r>
            <a:r>
              <a:rPr lang="en-US" dirty="0" err="1" smtClean="0"/>
              <a:t>USBDevice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USBDevice</a:t>
            </a:r>
            <a:r>
              <a:rPr lang="en-US" dirty="0" smtClean="0"/>
              <a:t> class:</a:t>
            </a:r>
          </a:p>
          <a:p>
            <a:pPr lvl="1"/>
            <a:r>
              <a:rPr lang="en-US" dirty="0" smtClean="0"/>
              <a:t>No difference between the two targets</a:t>
            </a:r>
          </a:p>
          <a:p>
            <a:pPr lvl="1"/>
            <a:r>
              <a:rPr lang="en-US" dirty="0" smtClean="0"/>
              <a:t>Enumeration step:</a:t>
            </a:r>
          </a:p>
          <a:p>
            <a:endParaRPr lang="en-US" dirty="0"/>
          </a:p>
        </p:txBody>
      </p:sp>
      <p:pic>
        <p:nvPicPr>
          <p:cNvPr id="1026" name="Picture 2" descr="C:\Users\samux\Desktop\ARM-internship-report\report\setup_packets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5610" y="2582610"/>
            <a:ext cx="8926761" cy="313607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06978" y="1384300"/>
            <a:ext cx="8775700" cy="54737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Mbed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Internet of Things</a:t>
            </a:r>
          </a:p>
          <a:p>
            <a:pPr marL="914400" lvl="1" indent="-457200">
              <a:buFont typeface="Arial" pitchFamily="34" charset="0"/>
              <a:buChar char="•"/>
            </a:pPr>
            <a:r>
              <a:rPr lang="en-US" dirty="0" err="1" smtClean="0"/>
              <a:t>WebSocket</a:t>
            </a:r>
            <a:r>
              <a:rPr lang="en-US" dirty="0" smtClean="0"/>
              <a:t>: new HTML5 feature</a:t>
            </a:r>
          </a:p>
          <a:p>
            <a:pPr marL="901700" lvl="1" indent="-457200">
              <a:buFont typeface="Arial" pitchFamily="34" charset="0"/>
              <a:buChar char="•"/>
            </a:pPr>
            <a:r>
              <a:rPr lang="en-US" dirty="0" smtClean="0"/>
              <a:t>Connecting sensors to the cloud</a:t>
            </a:r>
          </a:p>
          <a:p>
            <a:pPr marL="444500" indent="-457200">
              <a:buFont typeface="+mj-lt"/>
              <a:buAutoNum type="arabicPeriod"/>
            </a:pPr>
            <a:r>
              <a:rPr lang="en-US" dirty="0" smtClean="0"/>
              <a:t>USB Device Stack</a:t>
            </a:r>
          </a:p>
          <a:p>
            <a:pPr marL="901700" lvl="1" indent="-457200">
              <a:buFont typeface="Arial" pitchFamily="34" charset="0"/>
              <a:buChar char="•"/>
            </a:pPr>
            <a:r>
              <a:rPr lang="en-US" dirty="0" smtClean="0"/>
              <a:t>USB Overview</a:t>
            </a:r>
          </a:p>
          <a:p>
            <a:pPr marL="901700" lvl="1" indent="-457200">
              <a:buFont typeface="Arial" pitchFamily="34" charset="0"/>
              <a:buChar char="•"/>
            </a:pPr>
            <a:r>
              <a:rPr lang="en-US" dirty="0" smtClean="0"/>
              <a:t>Stack architecture</a:t>
            </a:r>
          </a:p>
          <a:p>
            <a:pPr marL="901700" lvl="1" indent="-457200">
              <a:buFont typeface="Arial" pitchFamily="34" charset="0"/>
              <a:buChar char="•"/>
            </a:pPr>
            <a:r>
              <a:rPr lang="en-US" dirty="0" smtClean="0"/>
              <a:t>USB HID class</a:t>
            </a:r>
          </a:p>
          <a:p>
            <a:pPr marL="901700" lvl="1" indent="-457200">
              <a:buFont typeface="Arial" pitchFamily="34" charset="0"/>
              <a:buChar char="•"/>
            </a:pPr>
            <a:r>
              <a:rPr lang="en-US" dirty="0" smtClean="0"/>
              <a:t>USB Audio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USB HID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0" y="906463"/>
            <a:ext cx="8775700" cy="522944"/>
          </a:xfrm>
        </p:spPr>
        <p:txBody>
          <a:bodyPr/>
          <a:lstStyle/>
          <a:p>
            <a:r>
              <a:rPr lang="en-US" dirty="0" smtClean="0"/>
              <a:t>Human Interface device (HID):</a:t>
            </a:r>
          </a:p>
          <a:p>
            <a:pPr lvl="1"/>
            <a:r>
              <a:rPr lang="en-US" dirty="0" smtClean="0"/>
              <a:t>Examples: mouse, keyboard, joystick</a:t>
            </a:r>
          </a:p>
          <a:p>
            <a:pPr lvl="1"/>
            <a:r>
              <a:rPr lang="en-US" dirty="0" smtClean="0"/>
              <a:t>Can be a solution to exchange raw data with a computer</a:t>
            </a:r>
          </a:p>
          <a:p>
            <a:pPr lvl="1"/>
            <a:r>
              <a:rPr lang="en-US" dirty="0" smtClean="0"/>
              <a:t>HID driver built-in in all operating systems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Class requirements:</a:t>
            </a:r>
          </a:p>
          <a:p>
            <a:pPr lvl="2"/>
            <a:r>
              <a:rPr lang="en-US" dirty="0" smtClean="0"/>
              <a:t>Interrupt IN, OUT endpoints to send  and receive data</a:t>
            </a:r>
          </a:p>
          <a:p>
            <a:pPr lvl="2"/>
            <a:r>
              <a:rPr lang="en-US" dirty="0" smtClean="0"/>
              <a:t>Data are exchanged in data structure called “</a:t>
            </a:r>
            <a:r>
              <a:rPr lang="en-US" b="1" dirty="0" smtClean="0"/>
              <a:t>reports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A </a:t>
            </a:r>
            <a:r>
              <a:rPr lang="en-US" b="1" dirty="0" smtClean="0"/>
              <a:t>report descriptor </a:t>
            </a:r>
            <a:r>
              <a:rPr lang="en-US" dirty="0" smtClean="0"/>
              <a:t>defines format and size of a report</a:t>
            </a:r>
          </a:p>
          <a:p>
            <a:pPr lvl="2"/>
            <a:endParaRPr lang="en-US" dirty="0"/>
          </a:p>
        </p:txBody>
      </p:sp>
      <p:pic>
        <p:nvPicPr>
          <p:cNvPr id="2050" name="Picture 2" descr="C:\Users\samux\Desktop\ARM-internship-report\presentation_en\keyboar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4706062"/>
            <a:ext cx="2286000" cy="1181100"/>
          </a:xfrm>
          <a:prstGeom prst="rect">
            <a:avLst/>
          </a:prstGeom>
          <a:noFill/>
        </p:spPr>
      </p:pic>
      <p:pic>
        <p:nvPicPr>
          <p:cNvPr id="2051" name="Picture 3" descr="C:\Users\samux\Desktop\ARM-internship-report\presentation_en\mous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19046" y="4721171"/>
            <a:ext cx="1257300" cy="1257300"/>
          </a:xfrm>
          <a:prstGeom prst="rect">
            <a:avLst/>
          </a:prstGeom>
          <a:noFill/>
        </p:spPr>
      </p:pic>
      <p:pic>
        <p:nvPicPr>
          <p:cNvPr id="2053" name="Picture 5" descr="C:\Users\samux\Desktop\ARM-internship-report\presentation_en\ulink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683058" y="4540470"/>
            <a:ext cx="1878001" cy="1565001"/>
          </a:xfrm>
          <a:prstGeom prst="rect">
            <a:avLst/>
          </a:prstGeom>
          <a:noFill/>
        </p:spPr>
      </p:pic>
      <p:pic>
        <p:nvPicPr>
          <p:cNvPr id="2054" name="Picture 6" descr="C:\Users\samux\Desktop\ARM-internship-report\presentation_en\ps3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152452" y="4584260"/>
            <a:ext cx="1934005" cy="159731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Generic USB HID device</a:t>
            </a:r>
            <a:endParaRPr lang="en-US" dirty="0"/>
          </a:p>
        </p:txBody>
      </p:sp>
      <p:sp>
        <p:nvSpPr>
          <p:cNvPr id="5" name="Espace réservé du contenu 2"/>
          <p:cNvSpPr>
            <a:spLocks noGrp="1"/>
          </p:cNvSpPr>
          <p:nvPr>
            <p:ph idx="1"/>
          </p:nvPr>
        </p:nvSpPr>
        <p:spPr>
          <a:xfrm>
            <a:off x="154426" y="1022076"/>
            <a:ext cx="4133795" cy="522944"/>
          </a:xfrm>
        </p:spPr>
        <p:txBody>
          <a:bodyPr/>
          <a:lstStyle/>
          <a:p>
            <a:r>
              <a:rPr lang="en-US" dirty="0" smtClean="0"/>
              <a:t>Report descriptor includes:</a:t>
            </a:r>
          </a:p>
          <a:p>
            <a:pPr lvl="1"/>
            <a:r>
              <a:rPr lang="en-US" dirty="0" smtClean="0"/>
              <a:t>size of data: 8bits</a:t>
            </a:r>
          </a:p>
          <a:p>
            <a:pPr lvl="1"/>
            <a:r>
              <a:rPr lang="en-US" dirty="0" smtClean="0"/>
              <a:t>Lengths of input and output packets</a:t>
            </a:r>
            <a:endParaRPr lang="en-US" dirty="0"/>
          </a:p>
        </p:txBody>
      </p:sp>
      <p:grpSp>
        <p:nvGrpSpPr>
          <p:cNvPr id="9" name="Groupe 8"/>
          <p:cNvGrpSpPr/>
          <p:nvPr/>
        </p:nvGrpSpPr>
        <p:grpSpPr>
          <a:xfrm>
            <a:off x="1480547" y="3142810"/>
            <a:ext cx="6372225" cy="3143250"/>
            <a:chOff x="1468355" y="3142810"/>
            <a:chExt cx="6372225" cy="3143250"/>
          </a:xfrm>
        </p:grpSpPr>
        <p:pic>
          <p:nvPicPr>
            <p:cNvPr id="3074" name="Picture 2" descr="C:\Users\samux\Desktop\ARM-internship-report\report\hid_py_raw_data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468355" y="3142810"/>
              <a:ext cx="6372225" cy="3143250"/>
            </a:xfrm>
            <a:prstGeom prst="rect">
              <a:avLst/>
            </a:prstGeom>
            <a:noFill/>
            <a:ln>
              <a:solidFill>
                <a:schemeClr val="bg2">
                  <a:lumMod val="60000"/>
                  <a:lumOff val="40000"/>
                </a:schemeClr>
              </a:solidFill>
            </a:ln>
          </p:spPr>
        </p:pic>
        <p:sp>
          <p:nvSpPr>
            <p:cNvPr id="6" name="Rectangle 5"/>
            <p:cNvSpPr/>
            <p:nvPr/>
          </p:nvSpPr>
          <p:spPr bwMode="auto">
            <a:xfrm>
              <a:off x="1513490" y="3909843"/>
              <a:ext cx="3468413" cy="189186"/>
            </a:xfrm>
            <a:prstGeom prst="rect">
              <a:avLst/>
            </a:prstGeom>
            <a:noFill/>
            <a:ln w="1905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MS PGothic" pitchFamily="34" charset="-128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1513490" y="4624547"/>
              <a:ext cx="4067503" cy="1545021"/>
            </a:xfrm>
            <a:prstGeom prst="rect">
              <a:avLst/>
            </a:prstGeom>
            <a:noFill/>
            <a:ln w="1905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MS PGothic" pitchFamily="34" charset="-128"/>
              </a:endParaRPr>
            </a:p>
          </p:txBody>
        </p:sp>
      </p:grpSp>
      <p:pic>
        <p:nvPicPr>
          <p:cNvPr id="1026" name="Picture 2" descr="C:\Users\samux\Desktop\ARM-internship-report\presentation_en\mbed_hi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5758872" y="562399"/>
            <a:ext cx="2076272" cy="276836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generic USB HID device</a:t>
            </a:r>
            <a:endParaRPr lang="en-US" dirty="0"/>
          </a:p>
        </p:txBody>
      </p:sp>
      <p:sp>
        <p:nvSpPr>
          <p:cNvPr id="4" name="ZoneTexte 3"/>
          <p:cNvSpPr txBox="1"/>
          <p:nvPr/>
        </p:nvSpPr>
        <p:spPr>
          <a:xfrm>
            <a:off x="2490226" y="987552"/>
            <a:ext cx="3722494" cy="504753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l"/>
            <a:r>
              <a:rPr lang="en-US" b="0" dirty="0" smtClean="0">
                <a:solidFill>
                  <a:srgbClr val="FF0000"/>
                </a:solidFill>
              </a:rPr>
              <a:t>#include </a:t>
            </a:r>
            <a:r>
              <a:rPr lang="en-US" b="0" dirty="0" smtClean="0">
                <a:solidFill>
                  <a:srgbClr val="FF3399"/>
                </a:solidFill>
              </a:rPr>
              <a:t>"</a:t>
            </a:r>
            <a:r>
              <a:rPr lang="en-US" b="0" dirty="0" err="1" smtClean="0">
                <a:solidFill>
                  <a:srgbClr val="FF3399"/>
                </a:solidFill>
              </a:rPr>
              <a:t>mbed.h</a:t>
            </a:r>
            <a:r>
              <a:rPr lang="en-US" b="0" dirty="0" smtClean="0">
                <a:solidFill>
                  <a:srgbClr val="FF3399"/>
                </a:solidFill>
              </a:rPr>
              <a:t>"</a:t>
            </a:r>
          </a:p>
          <a:p>
            <a:pPr algn="l"/>
            <a:r>
              <a:rPr lang="en-US" b="0" dirty="0" smtClean="0">
                <a:solidFill>
                  <a:srgbClr val="FF0000"/>
                </a:solidFill>
              </a:rPr>
              <a:t>#include </a:t>
            </a:r>
            <a:r>
              <a:rPr lang="en-US" b="0" dirty="0" smtClean="0">
                <a:solidFill>
                  <a:srgbClr val="FF3399"/>
                </a:solidFill>
              </a:rPr>
              <a:t>"</a:t>
            </a:r>
            <a:r>
              <a:rPr lang="en-US" b="0" dirty="0" err="1" smtClean="0">
                <a:solidFill>
                  <a:srgbClr val="FF3399"/>
                </a:solidFill>
              </a:rPr>
              <a:t>USBHID.h</a:t>
            </a:r>
            <a:r>
              <a:rPr lang="en-US" b="0" dirty="0" smtClean="0">
                <a:solidFill>
                  <a:srgbClr val="FF3399"/>
                </a:solidFill>
              </a:rPr>
              <a:t>"</a:t>
            </a:r>
          </a:p>
          <a:p>
            <a:pPr algn="l"/>
            <a:endParaRPr lang="en-US" b="0" dirty="0" smtClean="0"/>
          </a:p>
          <a:p>
            <a:pPr algn="l"/>
            <a:r>
              <a:rPr lang="en-US" b="0" dirty="0" smtClean="0">
                <a:solidFill>
                  <a:srgbClr val="35BB58"/>
                </a:solidFill>
              </a:rPr>
              <a:t>// We declare a USBHID device. </a:t>
            </a:r>
          </a:p>
          <a:p>
            <a:pPr algn="l"/>
            <a:r>
              <a:rPr lang="en-US" b="0" dirty="0" smtClean="0">
                <a:solidFill>
                  <a:srgbClr val="35BB58"/>
                </a:solidFill>
              </a:rPr>
              <a:t>// Packets of 8 bytes can be </a:t>
            </a:r>
            <a:r>
              <a:rPr lang="en-US" b="0" dirty="0" err="1" smtClean="0">
                <a:solidFill>
                  <a:srgbClr val="35BB58"/>
                </a:solidFill>
              </a:rPr>
              <a:t>echanged</a:t>
            </a:r>
            <a:r>
              <a:rPr lang="en-US" b="0" dirty="0" smtClean="0">
                <a:solidFill>
                  <a:srgbClr val="35BB58"/>
                </a:solidFill>
              </a:rPr>
              <a:t> </a:t>
            </a:r>
          </a:p>
          <a:p>
            <a:pPr algn="l"/>
            <a:r>
              <a:rPr lang="en-US" b="0" dirty="0" smtClean="0">
                <a:solidFill>
                  <a:srgbClr val="35BB58"/>
                </a:solidFill>
              </a:rPr>
              <a:t>// between the host and the </a:t>
            </a:r>
            <a:r>
              <a:rPr lang="en-US" b="0" dirty="0" err="1" smtClean="0">
                <a:solidFill>
                  <a:srgbClr val="35BB58"/>
                </a:solidFill>
              </a:rPr>
              <a:t>mbed</a:t>
            </a:r>
            <a:endParaRPr lang="en-US" b="0" dirty="0" smtClean="0">
              <a:solidFill>
                <a:srgbClr val="35BB58"/>
              </a:solidFill>
            </a:endParaRPr>
          </a:p>
          <a:p>
            <a:pPr algn="l"/>
            <a:r>
              <a:rPr lang="en-US" b="0" dirty="0" smtClean="0"/>
              <a:t>USBHID hid(</a:t>
            </a:r>
            <a:r>
              <a:rPr lang="en-US" b="0" dirty="0" smtClean="0">
                <a:solidFill>
                  <a:srgbClr val="FF0000"/>
                </a:solidFill>
              </a:rPr>
              <a:t>8</a:t>
            </a:r>
            <a:r>
              <a:rPr lang="en-US" b="0" dirty="0" smtClean="0"/>
              <a:t>, </a:t>
            </a:r>
            <a:r>
              <a:rPr lang="en-US" b="0" dirty="0" smtClean="0">
                <a:solidFill>
                  <a:srgbClr val="FF0000"/>
                </a:solidFill>
              </a:rPr>
              <a:t>8</a:t>
            </a:r>
            <a:r>
              <a:rPr lang="en-US" b="0" dirty="0" smtClean="0"/>
              <a:t>);</a:t>
            </a:r>
          </a:p>
          <a:p>
            <a:pPr algn="l"/>
            <a:endParaRPr lang="en-US" b="0" dirty="0" smtClean="0"/>
          </a:p>
          <a:p>
            <a:pPr algn="l"/>
            <a:r>
              <a:rPr lang="en-US" b="0" dirty="0" smtClean="0">
                <a:solidFill>
                  <a:srgbClr val="35BB58"/>
                </a:solidFill>
              </a:rPr>
              <a:t>//This report will contain data to be sent</a:t>
            </a:r>
          </a:p>
          <a:p>
            <a:pPr algn="l"/>
            <a:r>
              <a:rPr lang="en-US" b="0" dirty="0" smtClean="0"/>
              <a:t>HID_REPORT </a:t>
            </a:r>
            <a:r>
              <a:rPr lang="en-US" b="0" dirty="0" err="1" smtClean="0"/>
              <a:t>send_report</a:t>
            </a:r>
            <a:r>
              <a:rPr lang="en-US" b="0" dirty="0" smtClean="0"/>
              <a:t>;</a:t>
            </a:r>
          </a:p>
          <a:p>
            <a:pPr algn="l"/>
            <a:endParaRPr lang="en-US" b="0" dirty="0" smtClean="0"/>
          </a:p>
          <a:p>
            <a:pPr algn="l"/>
            <a:r>
              <a:rPr lang="en-US" b="0" dirty="0" err="1" smtClean="0">
                <a:solidFill>
                  <a:srgbClr val="0070C0"/>
                </a:solidFill>
              </a:rPr>
              <a:t>int</a:t>
            </a:r>
            <a:r>
              <a:rPr lang="en-US" b="0" dirty="0" smtClean="0"/>
              <a:t> main(</a:t>
            </a:r>
            <a:r>
              <a:rPr lang="en-US" b="0" dirty="0" smtClean="0">
                <a:solidFill>
                  <a:srgbClr val="0070C0"/>
                </a:solidFill>
              </a:rPr>
              <a:t>void</a:t>
            </a:r>
            <a:r>
              <a:rPr lang="en-US" b="0" dirty="0" smtClean="0"/>
              <a:t>) {</a:t>
            </a:r>
          </a:p>
          <a:p>
            <a:pPr algn="l"/>
            <a:r>
              <a:rPr lang="en-US" b="0" dirty="0" smtClean="0"/>
              <a:t>    </a:t>
            </a:r>
            <a:r>
              <a:rPr lang="en-US" b="0" dirty="0" err="1" smtClean="0"/>
              <a:t>send_report.length</a:t>
            </a:r>
            <a:r>
              <a:rPr lang="en-US" b="0" dirty="0" smtClean="0"/>
              <a:t> = </a:t>
            </a:r>
            <a:r>
              <a:rPr lang="en-US" b="0" dirty="0" smtClean="0">
                <a:solidFill>
                  <a:srgbClr val="FF0000"/>
                </a:solidFill>
              </a:rPr>
              <a:t>8</a:t>
            </a:r>
            <a:r>
              <a:rPr lang="en-US" b="0" dirty="0" smtClean="0"/>
              <a:t>;</a:t>
            </a:r>
          </a:p>
          <a:p>
            <a:pPr algn="l"/>
            <a:endParaRPr lang="en-US" b="0" dirty="0" smtClean="0"/>
          </a:p>
          <a:p>
            <a:pPr algn="l"/>
            <a:r>
              <a:rPr lang="en-US" b="0" dirty="0" smtClean="0"/>
              <a:t>    </a:t>
            </a:r>
            <a:r>
              <a:rPr lang="en-US" b="0" dirty="0" smtClean="0">
                <a:solidFill>
                  <a:srgbClr val="0070C0"/>
                </a:solidFill>
              </a:rPr>
              <a:t>while</a:t>
            </a:r>
            <a:r>
              <a:rPr lang="en-US" b="0" dirty="0" smtClean="0"/>
              <a:t> (</a:t>
            </a:r>
            <a:r>
              <a:rPr lang="en-US" b="0" dirty="0" smtClean="0">
                <a:solidFill>
                  <a:srgbClr val="FF0000"/>
                </a:solidFill>
              </a:rPr>
              <a:t>1</a:t>
            </a:r>
            <a:r>
              <a:rPr lang="en-US" b="0" dirty="0" smtClean="0"/>
              <a:t>) {</a:t>
            </a:r>
          </a:p>
          <a:p>
            <a:pPr algn="l"/>
            <a:r>
              <a:rPr lang="en-US" b="0" dirty="0" smtClean="0"/>
              <a:t>        </a:t>
            </a:r>
            <a:r>
              <a:rPr lang="en-US" b="0" dirty="0" smtClean="0">
                <a:solidFill>
                  <a:srgbClr val="35BB58"/>
                </a:solidFill>
              </a:rPr>
              <a:t>//Fill the report</a:t>
            </a:r>
          </a:p>
          <a:p>
            <a:pPr algn="l"/>
            <a:r>
              <a:rPr lang="en-US" b="0" dirty="0" smtClean="0"/>
              <a:t>        </a:t>
            </a:r>
            <a:r>
              <a:rPr lang="en-US" b="0" dirty="0" smtClean="0">
                <a:solidFill>
                  <a:srgbClr val="0070C0"/>
                </a:solidFill>
              </a:rPr>
              <a:t>for</a:t>
            </a:r>
            <a:r>
              <a:rPr lang="en-US" b="0" dirty="0" smtClean="0"/>
              <a:t> (</a:t>
            </a:r>
            <a:r>
              <a:rPr lang="en-US" b="0" dirty="0" err="1" smtClean="0">
                <a:solidFill>
                  <a:srgbClr val="0070C0"/>
                </a:solidFill>
              </a:rPr>
              <a:t>int</a:t>
            </a:r>
            <a:r>
              <a:rPr lang="en-US" b="0" dirty="0" smtClean="0"/>
              <a:t> </a:t>
            </a:r>
            <a:r>
              <a:rPr lang="en-US" b="0" dirty="0" err="1" smtClean="0"/>
              <a:t>i</a:t>
            </a:r>
            <a:r>
              <a:rPr lang="en-US" b="0" dirty="0" smtClean="0"/>
              <a:t> = </a:t>
            </a:r>
            <a:r>
              <a:rPr lang="en-US" b="0" dirty="0" smtClean="0">
                <a:solidFill>
                  <a:srgbClr val="FF0000"/>
                </a:solidFill>
              </a:rPr>
              <a:t>0</a:t>
            </a:r>
            <a:r>
              <a:rPr lang="en-US" b="0" dirty="0" smtClean="0"/>
              <a:t>; </a:t>
            </a:r>
            <a:r>
              <a:rPr lang="en-US" b="0" dirty="0" err="1" smtClean="0"/>
              <a:t>i</a:t>
            </a:r>
            <a:r>
              <a:rPr lang="en-US" b="0" dirty="0" smtClean="0"/>
              <a:t> &lt; </a:t>
            </a:r>
            <a:r>
              <a:rPr lang="en-US" b="0" dirty="0" err="1" smtClean="0"/>
              <a:t>send_report.length</a:t>
            </a:r>
            <a:r>
              <a:rPr lang="en-US" b="0" dirty="0" smtClean="0"/>
              <a:t>; </a:t>
            </a:r>
            <a:r>
              <a:rPr lang="en-US" b="0" dirty="0" err="1" smtClean="0"/>
              <a:t>i</a:t>
            </a:r>
            <a:r>
              <a:rPr lang="en-US" b="0" dirty="0" smtClean="0"/>
              <a:t>++)</a:t>
            </a:r>
          </a:p>
          <a:p>
            <a:pPr algn="l"/>
            <a:r>
              <a:rPr lang="en-US" b="0" dirty="0" smtClean="0"/>
              <a:t>            </a:t>
            </a:r>
            <a:r>
              <a:rPr lang="en-US" b="0" dirty="0" err="1" smtClean="0"/>
              <a:t>send_report.data</a:t>
            </a:r>
            <a:r>
              <a:rPr lang="en-US" b="0" dirty="0" smtClean="0"/>
              <a:t>[</a:t>
            </a:r>
            <a:r>
              <a:rPr lang="en-US" b="0" dirty="0" err="1" smtClean="0"/>
              <a:t>i</a:t>
            </a:r>
            <a:r>
              <a:rPr lang="en-US" b="0" dirty="0" smtClean="0"/>
              <a:t>] = rand() &amp; </a:t>
            </a:r>
            <a:r>
              <a:rPr lang="en-US" b="0" dirty="0" smtClean="0">
                <a:solidFill>
                  <a:srgbClr val="FF0000"/>
                </a:solidFill>
              </a:rPr>
              <a:t>0xff</a:t>
            </a:r>
            <a:r>
              <a:rPr lang="en-US" b="0" dirty="0" smtClean="0"/>
              <a:t>;</a:t>
            </a:r>
          </a:p>
          <a:p>
            <a:pPr algn="l"/>
            <a:endParaRPr lang="en-US" b="0" dirty="0" smtClean="0"/>
          </a:p>
          <a:p>
            <a:pPr algn="l"/>
            <a:r>
              <a:rPr lang="en-US" b="0" dirty="0" smtClean="0"/>
              <a:t>        </a:t>
            </a:r>
            <a:r>
              <a:rPr lang="en-US" b="0" dirty="0" smtClean="0">
                <a:solidFill>
                  <a:srgbClr val="35BB58"/>
                </a:solidFill>
              </a:rPr>
              <a:t>//Send the report</a:t>
            </a:r>
          </a:p>
          <a:p>
            <a:pPr algn="l"/>
            <a:r>
              <a:rPr lang="en-US" b="0" dirty="0" smtClean="0"/>
              <a:t>        </a:t>
            </a:r>
            <a:r>
              <a:rPr lang="en-US" b="0" dirty="0" err="1" smtClean="0"/>
              <a:t>hid.send</a:t>
            </a:r>
            <a:r>
              <a:rPr lang="en-US" b="0" dirty="0" smtClean="0"/>
              <a:t>(&amp;</a:t>
            </a:r>
            <a:r>
              <a:rPr lang="en-US" b="0" dirty="0" err="1" smtClean="0"/>
              <a:t>send_report</a:t>
            </a:r>
            <a:r>
              <a:rPr lang="en-US" b="0" dirty="0" smtClean="0"/>
              <a:t>);</a:t>
            </a:r>
          </a:p>
          <a:p>
            <a:pPr algn="l"/>
            <a:r>
              <a:rPr lang="en-US" b="0" dirty="0" smtClean="0"/>
              <a:t>    }</a:t>
            </a:r>
          </a:p>
          <a:p>
            <a:pPr algn="l"/>
            <a:r>
              <a:rPr lang="en-US" b="0" dirty="0" smtClean="0"/>
              <a:t>}</a:t>
            </a:r>
            <a:endParaRPr lang="en-US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USB Audio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17488" y="906463"/>
            <a:ext cx="8775700" cy="849185"/>
          </a:xfrm>
        </p:spPr>
        <p:txBody>
          <a:bodyPr/>
          <a:lstStyle/>
          <a:p>
            <a:r>
              <a:rPr lang="en-US" dirty="0" smtClean="0"/>
              <a:t>Send and receive audio packets (PCM 16 bits signed) to or from a computer</a:t>
            </a:r>
            <a:endParaRPr lang="en-US" dirty="0"/>
          </a:p>
        </p:txBody>
      </p:sp>
      <p:grpSp>
        <p:nvGrpSpPr>
          <p:cNvPr id="6" name="Groupe 5"/>
          <p:cNvGrpSpPr/>
          <p:nvPr/>
        </p:nvGrpSpPr>
        <p:grpSpPr>
          <a:xfrm>
            <a:off x="207264" y="1826959"/>
            <a:ext cx="8775700" cy="4184957"/>
            <a:chOff x="207264" y="1826959"/>
            <a:chExt cx="8775700" cy="4184957"/>
          </a:xfrm>
        </p:grpSpPr>
        <p:pic>
          <p:nvPicPr>
            <p:cNvPr id="3074" name="Picture 2" descr="C:\Users\samux\Desktop\ARM-internship-report\report\audio_archi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839719" y="3023822"/>
              <a:ext cx="7290019" cy="2988094"/>
            </a:xfrm>
            <a:prstGeom prst="rect">
              <a:avLst/>
            </a:prstGeom>
            <a:noFill/>
          </p:spPr>
        </p:pic>
        <p:sp>
          <p:nvSpPr>
            <p:cNvPr id="5" name="Espace réservé du contenu 2"/>
            <p:cNvSpPr txBox="1">
              <a:spLocks/>
            </p:cNvSpPr>
            <p:nvPr/>
          </p:nvSpPr>
          <p:spPr bwMode="auto">
            <a:xfrm>
              <a:off x="207264" y="1826959"/>
              <a:ext cx="8775700" cy="1700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265113" marR="0" lvl="0" indent="-265113" algn="l" defTabSz="914400" rtl="0" eaLnBrk="1" fontAlgn="ctr" latinLnBrk="0" hangingPunct="1">
                <a:lnSpc>
                  <a:spcPct val="100000"/>
                </a:lnSpc>
                <a:spcBef>
                  <a:spcPct val="25000"/>
                </a:spcBef>
                <a:spcAft>
                  <a:spcPct val="0"/>
                </a:spcAft>
                <a:buClr>
                  <a:schemeClr val="accent1"/>
                </a:buClr>
                <a:buSzPct val="125000"/>
                <a:buFont typeface="Wingdings" pitchFamily="2" charset="2"/>
                <a:buChar char="§"/>
                <a:tabLst/>
                <a:defRPr/>
              </a:pPr>
              <a:r>
                <a: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Class requirements:</a:t>
              </a:r>
            </a:p>
            <a:p>
              <a:pPr marL="722313" marR="0" lvl="1" indent="-277813" algn="l" defTabSz="914400" rtl="0" eaLnBrk="1" fontAlgn="ctr" latinLnBrk="0" hangingPunct="1">
                <a:lnSpc>
                  <a:spcPct val="100000"/>
                </a:lnSpc>
                <a:spcBef>
                  <a:spcPct val="25000"/>
                </a:spcBef>
                <a:spcAft>
                  <a:spcPct val="0"/>
                </a:spcAft>
                <a:buClr>
                  <a:schemeClr val="accent1"/>
                </a:buClr>
                <a:buSzPct val="125000"/>
                <a:buFont typeface="Wingdings" pitchFamily="2" charset="2"/>
                <a:buChar char="§"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</a:rPr>
                <a:t>Isochronous endpoints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USB Audio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17488" y="906463"/>
            <a:ext cx="8775700" cy="2477868"/>
          </a:xfrm>
        </p:spPr>
        <p:txBody>
          <a:bodyPr/>
          <a:lstStyle/>
          <a:p>
            <a:r>
              <a:rPr lang="en-US" dirty="0" smtClean="0"/>
              <a:t>Audio packets management:</a:t>
            </a:r>
          </a:p>
          <a:p>
            <a:pPr lvl="1"/>
            <a:r>
              <a:rPr lang="en-US" dirty="0" smtClean="0"/>
              <a:t>On a </a:t>
            </a:r>
            <a:r>
              <a:rPr lang="en-US" b="1" dirty="0" smtClean="0"/>
              <a:t>Start of Frame </a:t>
            </a:r>
            <a:r>
              <a:rPr lang="en-US" dirty="0" smtClean="0"/>
              <a:t>event generated each millisecond</a:t>
            </a:r>
          </a:p>
          <a:p>
            <a:pPr lvl="1"/>
            <a:r>
              <a:rPr lang="en-US" dirty="0" smtClean="0"/>
              <a:t>Packet length: according to frequency and number of channels</a:t>
            </a:r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1187672" y="2513985"/>
            <a:ext cx="606446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Arial" pitchFamily="34" charset="0"/>
                <a:cs typeface="Arial" pitchFamily="34" charset="0"/>
              </a:rPr>
              <a:t>AUDIO LENGTH PACKET = (FREQ / 500) * </a:t>
            </a:r>
            <a:r>
              <a:rPr lang="en-US" sz="1800" dirty="0" err="1" smtClean="0">
                <a:latin typeface="Arial" pitchFamily="34" charset="0"/>
                <a:cs typeface="Arial" pitchFamily="34" charset="0"/>
              </a:rPr>
              <a:t>nb</a:t>
            </a:r>
            <a:r>
              <a:rPr lang="en-US" sz="1800" dirty="0" smtClean="0">
                <a:latin typeface="Arial" pitchFamily="34" charset="0"/>
                <a:cs typeface="Arial" pitchFamily="34" charset="0"/>
              </a:rPr>
              <a:t> channel</a:t>
            </a:r>
            <a:endParaRPr lang="en-US" sz="1800" b="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 descr="C:\Users\samux\Desktop\ARM-internship-report\report\pcm_stereo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91473" y="3637410"/>
            <a:ext cx="6877051" cy="1752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USB Audio</a:t>
            </a:r>
            <a:endParaRPr lang="en-US" dirty="0"/>
          </a:p>
        </p:txBody>
      </p:sp>
      <p:sp>
        <p:nvSpPr>
          <p:cNvPr id="4" name="ZoneTexte 3"/>
          <p:cNvSpPr txBox="1"/>
          <p:nvPr/>
        </p:nvSpPr>
        <p:spPr>
          <a:xfrm>
            <a:off x="1524000" y="975360"/>
            <a:ext cx="6156960" cy="507831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sz="1200" b="0" dirty="0" smtClean="0">
                <a:solidFill>
                  <a:srgbClr val="35BB58"/>
                </a:solidFill>
              </a:rPr>
              <a:t>// </a:t>
            </a:r>
            <a:r>
              <a:rPr lang="en-US" sz="1200" b="0" dirty="0" smtClean="0">
                <a:solidFill>
                  <a:srgbClr val="35BB58"/>
                </a:solidFill>
              </a:rPr>
              <a:t>frequency: 48 kHz</a:t>
            </a:r>
          </a:p>
          <a:p>
            <a:pPr algn="l"/>
            <a:r>
              <a:rPr lang="en-US" sz="1200" b="0" dirty="0" smtClean="0">
                <a:solidFill>
                  <a:srgbClr val="FF0000"/>
                </a:solidFill>
              </a:rPr>
              <a:t>#define </a:t>
            </a:r>
            <a:r>
              <a:rPr lang="en-US" sz="1200" b="0" dirty="0" smtClean="0">
                <a:solidFill>
                  <a:srgbClr val="000000"/>
                </a:solidFill>
              </a:rPr>
              <a:t>FREQ_IN      </a:t>
            </a:r>
            <a:r>
              <a:rPr lang="en-US" sz="1200" b="0" dirty="0" smtClean="0">
                <a:solidFill>
                  <a:srgbClr val="FF0000"/>
                </a:solidFill>
              </a:rPr>
              <a:t>48000</a:t>
            </a:r>
            <a:endParaRPr lang="en-US" sz="1200" b="0" dirty="0" smtClean="0">
              <a:solidFill>
                <a:srgbClr val="FF0000"/>
              </a:solidFill>
            </a:endParaRPr>
          </a:p>
          <a:p>
            <a:pPr algn="l"/>
            <a:r>
              <a:rPr lang="en-US" sz="1200" b="0" dirty="0" smtClean="0">
                <a:solidFill>
                  <a:srgbClr val="FF0000"/>
                </a:solidFill>
              </a:rPr>
              <a:t>#define</a:t>
            </a:r>
            <a:r>
              <a:rPr lang="en-US" sz="1200" b="0" dirty="0" smtClean="0">
                <a:solidFill>
                  <a:srgbClr val="000000"/>
                </a:solidFill>
              </a:rPr>
              <a:t> </a:t>
            </a:r>
            <a:r>
              <a:rPr lang="en-US" sz="1200" b="0" dirty="0" smtClean="0">
                <a:solidFill>
                  <a:srgbClr val="000000"/>
                </a:solidFill>
              </a:rPr>
              <a:t>FREQ_OUT  </a:t>
            </a:r>
            <a:r>
              <a:rPr lang="en-US" sz="1200" b="0" dirty="0" smtClean="0">
                <a:solidFill>
                  <a:srgbClr val="FF0000"/>
                </a:solidFill>
              </a:rPr>
              <a:t>48000</a:t>
            </a:r>
            <a:endParaRPr lang="en-US" sz="1200" b="0" dirty="0" smtClean="0">
              <a:solidFill>
                <a:srgbClr val="FF0000"/>
              </a:solidFill>
            </a:endParaRPr>
          </a:p>
          <a:p>
            <a:pPr algn="l"/>
            <a:endParaRPr lang="en-US" sz="1200" b="0" dirty="0" smtClean="0">
              <a:solidFill>
                <a:srgbClr val="000000"/>
              </a:solidFill>
            </a:endParaRPr>
          </a:p>
          <a:p>
            <a:pPr algn="l"/>
            <a:r>
              <a:rPr lang="en-US" sz="1200" b="0" dirty="0" smtClean="0">
                <a:solidFill>
                  <a:srgbClr val="35BB58"/>
                </a:solidFill>
              </a:rPr>
              <a:t>// 2 channels: stereo</a:t>
            </a:r>
          </a:p>
          <a:p>
            <a:pPr algn="l"/>
            <a:r>
              <a:rPr lang="en-US" sz="1200" b="0" dirty="0" smtClean="0">
                <a:solidFill>
                  <a:srgbClr val="FF0000"/>
                </a:solidFill>
              </a:rPr>
              <a:t>#define </a:t>
            </a:r>
            <a:r>
              <a:rPr lang="en-US" sz="1200" b="0" dirty="0" smtClean="0">
                <a:solidFill>
                  <a:srgbClr val="000000"/>
                </a:solidFill>
              </a:rPr>
              <a:t>NB_CHA_IN      </a:t>
            </a:r>
            <a:r>
              <a:rPr lang="en-US" sz="1200" b="0" dirty="0" smtClean="0">
                <a:solidFill>
                  <a:srgbClr val="FF0000"/>
                </a:solidFill>
              </a:rPr>
              <a:t>2</a:t>
            </a:r>
            <a:endParaRPr lang="en-US" sz="1200" b="0" dirty="0" smtClean="0">
              <a:solidFill>
                <a:srgbClr val="FF0000"/>
              </a:solidFill>
            </a:endParaRPr>
          </a:p>
          <a:p>
            <a:pPr algn="l"/>
            <a:r>
              <a:rPr lang="en-US" sz="1200" b="0" dirty="0" smtClean="0">
                <a:solidFill>
                  <a:srgbClr val="FF0000"/>
                </a:solidFill>
              </a:rPr>
              <a:t>#define </a:t>
            </a:r>
            <a:r>
              <a:rPr lang="en-US" sz="1200" b="0" dirty="0" smtClean="0">
                <a:solidFill>
                  <a:srgbClr val="000000"/>
                </a:solidFill>
              </a:rPr>
              <a:t>NB_CHA_OUT  </a:t>
            </a:r>
            <a:r>
              <a:rPr lang="en-US" sz="1200" b="0" dirty="0" smtClean="0">
                <a:solidFill>
                  <a:srgbClr val="FF0000"/>
                </a:solidFill>
              </a:rPr>
              <a:t>2</a:t>
            </a:r>
          </a:p>
          <a:p>
            <a:pPr algn="l"/>
            <a:endParaRPr lang="en-US" sz="1200" b="0" dirty="0" smtClean="0">
              <a:solidFill>
                <a:srgbClr val="000000"/>
              </a:solidFill>
            </a:endParaRPr>
          </a:p>
          <a:p>
            <a:pPr algn="l"/>
            <a:r>
              <a:rPr lang="en-US" sz="1200" b="0" dirty="0" smtClean="0">
                <a:solidFill>
                  <a:srgbClr val="FF0000"/>
                </a:solidFill>
              </a:rPr>
              <a:t>#</a:t>
            </a:r>
            <a:r>
              <a:rPr lang="en-US" sz="1200" b="0" dirty="0" smtClean="0">
                <a:solidFill>
                  <a:srgbClr val="FF0000"/>
                </a:solidFill>
              </a:rPr>
              <a:t>define </a:t>
            </a:r>
            <a:r>
              <a:rPr lang="en-US" sz="1200" b="0" dirty="0" smtClean="0">
                <a:solidFill>
                  <a:srgbClr val="000000"/>
                </a:solidFill>
              </a:rPr>
              <a:t>LENGTH_AUDIO_PACKET_IN         (FREQ_IN     </a:t>
            </a:r>
            <a:r>
              <a:rPr lang="en-US" sz="1200" b="0" dirty="0" smtClean="0">
                <a:solidFill>
                  <a:srgbClr val="000000"/>
                </a:solidFill>
              </a:rPr>
              <a:t>/ </a:t>
            </a:r>
            <a:r>
              <a:rPr lang="en-US" sz="1200" b="0" dirty="0" smtClean="0">
                <a:solidFill>
                  <a:srgbClr val="FF0000"/>
                </a:solidFill>
              </a:rPr>
              <a:t>500</a:t>
            </a:r>
            <a:r>
              <a:rPr lang="en-US" sz="1200" b="0" dirty="0" smtClean="0">
                <a:solidFill>
                  <a:srgbClr val="000000"/>
                </a:solidFill>
              </a:rPr>
              <a:t>) * </a:t>
            </a:r>
            <a:r>
              <a:rPr lang="en-US" sz="1200" b="0" dirty="0" smtClean="0">
                <a:solidFill>
                  <a:srgbClr val="000000"/>
                </a:solidFill>
              </a:rPr>
              <a:t>NB_CHA_IN</a:t>
            </a:r>
            <a:endParaRPr lang="en-US" sz="1200" b="0" dirty="0" smtClean="0">
              <a:solidFill>
                <a:srgbClr val="000000"/>
              </a:solidFill>
            </a:endParaRPr>
          </a:p>
          <a:p>
            <a:pPr algn="l"/>
            <a:r>
              <a:rPr lang="en-US" sz="1200" b="0" dirty="0" smtClean="0">
                <a:solidFill>
                  <a:srgbClr val="FF0000"/>
                </a:solidFill>
              </a:rPr>
              <a:t>#define </a:t>
            </a:r>
            <a:r>
              <a:rPr lang="en-US" sz="1200" b="0" dirty="0" smtClean="0">
                <a:solidFill>
                  <a:srgbClr val="000000"/>
                </a:solidFill>
              </a:rPr>
              <a:t>LENGTH_AUDIO_PACKET_OUT     (FREQ_OUT </a:t>
            </a:r>
            <a:r>
              <a:rPr lang="en-US" sz="1200" b="0" dirty="0" smtClean="0">
                <a:solidFill>
                  <a:srgbClr val="000000"/>
                </a:solidFill>
              </a:rPr>
              <a:t>/ </a:t>
            </a:r>
            <a:r>
              <a:rPr lang="en-US" sz="1200" b="0" dirty="0" smtClean="0">
                <a:solidFill>
                  <a:srgbClr val="FF0000"/>
                </a:solidFill>
              </a:rPr>
              <a:t>500</a:t>
            </a:r>
            <a:r>
              <a:rPr lang="en-US" sz="1200" b="0" dirty="0" smtClean="0">
                <a:solidFill>
                  <a:srgbClr val="000000"/>
                </a:solidFill>
              </a:rPr>
              <a:t>) * </a:t>
            </a:r>
            <a:r>
              <a:rPr lang="en-US" sz="1200" b="0" dirty="0" smtClean="0">
                <a:solidFill>
                  <a:srgbClr val="000000"/>
                </a:solidFill>
              </a:rPr>
              <a:t>NB_CHA_OUT</a:t>
            </a:r>
            <a:endParaRPr lang="en-US" sz="1200" b="0" dirty="0" smtClean="0">
              <a:solidFill>
                <a:srgbClr val="000000"/>
              </a:solidFill>
            </a:endParaRPr>
          </a:p>
          <a:p>
            <a:pPr algn="l"/>
            <a:endParaRPr lang="en-US" sz="1200" b="0" dirty="0" smtClean="0">
              <a:solidFill>
                <a:srgbClr val="000000"/>
              </a:solidFill>
            </a:endParaRPr>
          </a:p>
          <a:p>
            <a:pPr algn="l"/>
            <a:r>
              <a:rPr lang="en-US" sz="1200" b="0" dirty="0" err="1" smtClean="0">
                <a:solidFill>
                  <a:srgbClr val="000000"/>
                </a:solidFill>
              </a:rPr>
              <a:t>USBAudio</a:t>
            </a:r>
            <a:r>
              <a:rPr lang="en-US" sz="1200" b="0" dirty="0" smtClean="0">
                <a:solidFill>
                  <a:srgbClr val="000000"/>
                </a:solidFill>
              </a:rPr>
              <a:t> audio(FREQ_IN,  NB_CHA_IN,     FREQ_OUT,  NB_CHA_OUT);</a:t>
            </a:r>
            <a:endParaRPr lang="en-US" sz="1200" b="0" dirty="0" smtClean="0">
              <a:solidFill>
                <a:srgbClr val="000000"/>
              </a:solidFill>
            </a:endParaRPr>
          </a:p>
          <a:p>
            <a:pPr algn="l"/>
            <a:r>
              <a:rPr lang="en-US" sz="1200" b="0" dirty="0" smtClean="0">
                <a:solidFill>
                  <a:srgbClr val="000000"/>
                </a:solidFill>
              </a:rPr>
              <a:t> </a:t>
            </a:r>
          </a:p>
          <a:p>
            <a:pPr algn="l"/>
            <a:r>
              <a:rPr lang="en-US" sz="1200" b="0" dirty="0" err="1" smtClean="0">
                <a:solidFill>
                  <a:srgbClr val="0070C0"/>
                </a:solidFill>
              </a:rPr>
              <a:t>int</a:t>
            </a:r>
            <a:r>
              <a:rPr lang="en-US" sz="1200" b="0" dirty="0" smtClean="0">
                <a:solidFill>
                  <a:srgbClr val="000000"/>
                </a:solidFill>
              </a:rPr>
              <a:t> main() </a:t>
            </a:r>
            <a:r>
              <a:rPr lang="en-US" sz="1200" b="0" dirty="0" smtClean="0">
                <a:solidFill>
                  <a:srgbClr val="000000"/>
                </a:solidFill>
              </a:rPr>
              <a:t>{</a:t>
            </a:r>
          </a:p>
          <a:p>
            <a:pPr algn="l"/>
            <a:r>
              <a:rPr lang="en-US" sz="1200" b="0" dirty="0" smtClean="0">
                <a:solidFill>
                  <a:srgbClr val="000000"/>
                </a:solidFill>
              </a:rPr>
              <a:t> </a:t>
            </a:r>
            <a:r>
              <a:rPr lang="en-US" sz="1200" b="0" dirty="0" smtClean="0">
                <a:solidFill>
                  <a:srgbClr val="000000"/>
                </a:solidFill>
              </a:rPr>
              <a:t>   </a:t>
            </a:r>
            <a:r>
              <a:rPr lang="en-US" sz="1200" b="0" dirty="0" err="1" smtClean="0">
                <a:solidFill>
                  <a:srgbClr val="0070C0"/>
                </a:solidFill>
              </a:rPr>
              <a:t>int</a:t>
            </a:r>
            <a:r>
              <a:rPr lang="en-US" sz="1200" b="0" dirty="0" smtClean="0">
                <a:solidFill>
                  <a:srgbClr val="000000"/>
                </a:solidFill>
              </a:rPr>
              <a:t> </a:t>
            </a:r>
            <a:r>
              <a:rPr lang="en-US" sz="1200" b="0" dirty="0" err="1" smtClean="0">
                <a:solidFill>
                  <a:srgbClr val="000000"/>
                </a:solidFill>
              </a:rPr>
              <a:t>buf_stream_in</a:t>
            </a:r>
            <a:r>
              <a:rPr lang="en-US" sz="1200" b="0" dirty="0" smtClean="0">
                <a:solidFill>
                  <a:srgbClr val="000000"/>
                </a:solidFill>
              </a:rPr>
              <a:t>[LENGTH_AUDIO_PACKET_IN / </a:t>
            </a:r>
            <a:r>
              <a:rPr lang="en-US" sz="1200" b="0" dirty="0" err="1" smtClean="0">
                <a:solidFill>
                  <a:srgbClr val="0070C0"/>
                </a:solidFill>
              </a:rPr>
              <a:t>sizeof</a:t>
            </a:r>
            <a:r>
              <a:rPr lang="en-US" sz="1200" b="0" dirty="0" smtClean="0">
                <a:solidFill>
                  <a:srgbClr val="0070C0"/>
                </a:solidFill>
              </a:rPr>
              <a:t>(</a:t>
            </a:r>
            <a:r>
              <a:rPr lang="en-US" sz="1200" b="0" dirty="0" err="1" smtClean="0">
                <a:solidFill>
                  <a:srgbClr val="0070C0"/>
                </a:solidFill>
              </a:rPr>
              <a:t>int</a:t>
            </a:r>
            <a:r>
              <a:rPr lang="en-US" sz="1200" b="0" dirty="0" smtClean="0">
                <a:solidFill>
                  <a:srgbClr val="0070C0"/>
                </a:solidFill>
              </a:rPr>
              <a:t>)</a:t>
            </a:r>
            <a:r>
              <a:rPr lang="en-US" sz="1200" b="0" dirty="0" smtClean="0">
                <a:solidFill>
                  <a:srgbClr val="000000"/>
                </a:solidFill>
              </a:rPr>
              <a:t>];</a:t>
            </a:r>
          </a:p>
          <a:p>
            <a:pPr algn="l"/>
            <a:r>
              <a:rPr lang="en-US" sz="1200" b="0" dirty="0" smtClean="0">
                <a:solidFill>
                  <a:srgbClr val="000000"/>
                </a:solidFill>
              </a:rPr>
              <a:t>    </a:t>
            </a:r>
            <a:r>
              <a:rPr lang="en-US" sz="1200" b="0" dirty="0" err="1" smtClean="0">
                <a:solidFill>
                  <a:srgbClr val="0070C0"/>
                </a:solidFill>
              </a:rPr>
              <a:t>int</a:t>
            </a:r>
            <a:r>
              <a:rPr lang="en-US" sz="1200" b="0" dirty="0" smtClean="0">
                <a:solidFill>
                  <a:srgbClr val="000000"/>
                </a:solidFill>
              </a:rPr>
              <a:t> </a:t>
            </a:r>
            <a:r>
              <a:rPr lang="en-US" sz="1200" b="0" dirty="0" err="1" smtClean="0">
                <a:solidFill>
                  <a:srgbClr val="000000"/>
                </a:solidFill>
              </a:rPr>
              <a:t>buf_stream_out</a:t>
            </a:r>
            <a:r>
              <a:rPr lang="en-US" sz="1200" b="0" dirty="0" smtClean="0">
                <a:solidFill>
                  <a:srgbClr val="000000"/>
                </a:solidFill>
              </a:rPr>
              <a:t>[LENGTH_AUDIO_PACKET_OUT / </a:t>
            </a:r>
            <a:r>
              <a:rPr lang="en-US" sz="1200" b="0" dirty="0" err="1" smtClean="0">
                <a:solidFill>
                  <a:srgbClr val="0070C0"/>
                </a:solidFill>
              </a:rPr>
              <a:t>sizeof</a:t>
            </a:r>
            <a:r>
              <a:rPr lang="en-US" sz="1200" b="0" dirty="0" smtClean="0">
                <a:solidFill>
                  <a:srgbClr val="0070C0"/>
                </a:solidFill>
              </a:rPr>
              <a:t>(</a:t>
            </a:r>
            <a:r>
              <a:rPr lang="en-US" sz="1200" b="0" dirty="0" err="1" smtClean="0">
                <a:solidFill>
                  <a:srgbClr val="0070C0"/>
                </a:solidFill>
              </a:rPr>
              <a:t>int</a:t>
            </a:r>
            <a:r>
              <a:rPr lang="en-US" sz="1200" b="0" dirty="0" smtClean="0">
                <a:solidFill>
                  <a:srgbClr val="0070C0"/>
                </a:solidFill>
              </a:rPr>
              <a:t>)</a:t>
            </a:r>
            <a:r>
              <a:rPr lang="en-US" sz="1200" b="0" dirty="0" smtClean="0">
                <a:solidFill>
                  <a:srgbClr val="000000"/>
                </a:solidFill>
              </a:rPr>
              <a:t>];</a:t>
            </a:r>
          </a:p>
          <a:p>
            <a:pPr algn="l"/>
            <a:endParaRPr lang="en-US" sz="1200" b="0" dirty="0" smtClean="0">
              <a:solidFill>
                <a:srgbClr val="000000"/>
              </a:solidFill>
            </a:endParaRPr>
          </a:p>
          <a:p>
            <a:pPr algn="l"/>
            <a:r>
              <a:rPr lang="en-US" sz="1200" b="0" dirty="0" smtClean="0">
                <a:solidFill>
                  <a:srgbClr val="000000"/>
                </a:solidFill>
              </a:rPr>
              <a:t>    </a:t>
            </a:r>
            <a:r>
              <a:rPr lang="en-US" sz="1200" b="0" dirty="0" smtClean="0">
                <a:solidFill>
                  <a:srgbClr val="0070C0"/>
                </a:solidFill>
              </a:rPr>
              <a:t>while</a:t>
            </a:r>
            <a:r>
              <a:rPr lang="en-US" sz="1200" b="0" dirty="0" smtClean="0">
                <a:solidFill>
                  <a:srgbClr val="000000"/>
                </a:solidFill>
              </a:rPr>
              <a:t> (</a:t>
            </a:r>
            <a:r>
              <a:rPr lang="en-US" sz="1200" b="0" dirty="0" smtClean="0">
                <a:solidFill>
                  <a:srgbClr val="FF0000"/>
                </a:solidFill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</a:rPr>
              <a:t>) {</a:t>
            </a:r>
            <a:endParaRPr lang="en-US" sz="1200" b="0" dirty="0" smtClean="0">
              <a:solidFill>
                <a:srgbClr val="35BB58"/>
              </a:solidFill>
            </a:endParaRPr>
          </a:p>
          <a:p>
            <a:pPr algn="l"/>
            <a:r>
              <a:rPr lang="en-US" sz="1200" b="0" dirty="0" smtClean="0">
                <a:solidFill>
                  <a:srgbClr val="35BB58"/>
                </a:solidFill>
              </a:rPr>
              <a:t>        // read and write an audio packet</a:t>
            </a:r>
          </a:p>
          <a:p>
            <a:pPr algn="l"/>
            <a:r>
              <a:rPr lang="en-US" sz="1200" b="0" dirty="0" smtClean="0">
                <a:solidFill>
                  <a:srgbClr val="000000"/>
                </a:solidFill>
              </a:rPr>
              <a:t>        </a:t>
            </a:r>
            <a:r>
              <a:rPr lang="en-US" sz="1200" b="0" dirty="0" err="1" smtClean="0">
                <a:solidFill>
                  <a:srgbClr val="000000"/>
                </a:solidFill>
              </a:rPr>
              <a:t>audio.readWrite</a:t>
            </a:r>
            <a:r>
              <a:rPr lang="en-US" sz="1200" b="0" dirty="0" smtClean="0">
                <a:solidFill>
                  <a:srgbClr val="000000"/>
                </a:solidFill>
              </a:rPr>
              <a:t>((uint8_t *)</a:t>
            </a:r>
            <a:r>
              <a:rPr lang="en-US" sz="1200" b="0" dirty="0" err="1" smtClean="0">
                <a:solidFill>
                  <a:srgbClr val="000000"/>
                </a:solidFill>
              </a:rPr>
              <a:t>buf_stream_in</a:t>
            </a:r>
            <a:r>
              <a:rPr lang="en-US" sz="1200" b="0" dirty="0" smtClean="0">
                <a:solidFill>
                  <a:srgbClr val="000000"/>
                </a:solidFill>
              </a:rPr>
              <a:t>, (uint8_t *)</a:t>
            </a:r>
            <a:r>
              <a:rPr lang="en-US" sz="1200" b="0" dirty="0" err="1" smtClean="0">
                <a:solidFill>
                  <a:srgbClr val="000000"/>
                </a:solidFill>
              </a:rPr>
              <a:t>buf_stream_out</a:t>
            </a:r>
            <a:r>
              <a:rPr lang="en-US" sz="1200" b="0" dirty="0" smtClean="0">
                <a:solidFill>
                  <a:srgbClr val="000000"/>
                </a:solidFill>
              </a:rPr>
              <a:t>);</a:t>
            </a:r>
          </a:p>
          <a:p>
            <a:pPr algn="l"/>
            <a:r>
              <a:rPr lang="en-US" sz="1200" b="0" dirty="0" smtClean="0">
                <a:solidFill>
                  <a:srgbClr val="000000"/>
                </a:solidFill>
              </a:rPr>
              <a:t>        </a:t>
            </a:r>
            <a:endParaRPr lang="en-US" sz="1200" b="0" dirty="0" smtClean="0">
              <a:solidFill>
                <a:srgbClr val="35BB58"/>
              </a:solidFill>
            </a:endParaRPr>
          </a:p>
          <a:p>
            <a:pPr algn="l"/>
            <a:r>
              <a:rPr lang="en-US" sz="1200" b="0" dirty="0" smtClean="0">
                <a:solidFill>
                  <a:srgbClr val="35BB58"/>
                </a:solidFill>
              </a:rPr>
              <a:t>        // fill the buffer for playback</a:t>
            </a:r>
          </a:p>
          <a:p>
            <a:pPr algn="l"/>
            <a:r>
              <a:rPr lang="en-US" sz="1200" b="0" dirty="0" smtClean="0">
                <a:solidFill>
                  <a:srgbClr val="000000"/>
                </a:solidFill>
              </a:rPr>
              <a:t>        </a:t>
            </a:r>
            <a:r>
              <a:rPr lang="en-US" sz="1200" b="0" dirty="0" smtClean="0">
                <a:solidFill>
                  <a:schemeClr val="accent1"/>
                </a:solidFill>
              </a:rPr>
              <a:t>for</a:t>
            </a:r>
            <a:r>
              <a:rPr lang="en-US" sz="1200" b="0" dirty="0" smtClean="0">
                <a:solidFill>
                  <a:srgbClr val="000000"/>
                </a:solidFill>
              </a:rPr>
              <a:t>(</a:t>
            </a:r>
            <a:r>
              <a:rPr lang="en-US" sz="1200" b="0" dirty="0" err="1" smtClean="0">
                <a:solidFill>
                  <a:schemeClr val="accent1"/>
                </a:solidFill>
              </a:rPr>
              <a:t>int</a:t>
            </a:r>
            <a:r>
              <a:rPr lang="en-US" sz="1200" b="0" dirty="0" smtClean="0">
                <a:solidFill>
                  <a:srgbClr val="000000"/>
                </a:solidFill>
              </a:rPr>
              <a:t> </a:t>
            </a:r>
            <a:r>
              <a:rPr lang="en-US" sz="1200" b="0" dirty="0" err="1" smtClean="0">
                <a:solidFill>
                  <a:srgbClr val="000000"/>
                </a:solidFill>
              </a:rPr>
              <a:t>i</a:t>
            </a:r>
            <a:r>
              <a:rPr lang="en-US" sz="1200" b="0" dirty="0" smtClean="0">
                <a:solidFill>
                  <a:srgbClr val="000000"/>
                </a:solidFill>
              </a:rPr>
              <a:t> = </a:t>
            </a:r>
            <a:r>
              <a:rPr lang="en-US" sz="1200" b="0" dirty="0" smtClean="0">
                <a:solidFill>
                  <a:srgbClr val="FF0000"/>
                </a:solidFill>
              </a:rPr>
              <a:t>0</a:t>
            </a:r>
            <a:r>
              <a:rPr lang="en-US" sz="1200" b="0" dirty="0" smtClean="0">
                <a:solidFill>
                  <a:srgbClr val="000000"/>
                </a:solidFill>
              </a:rPr>
              <a:t>; </a:t>
            </a:r>
            <a:r>
              <a:rPr lang="en-US" sz="1200" b="0" dirty="0" err="1" smtClean="0">
                <a:solidFill>
                  <a:srgbClr val="000000"/>
                </a:solidFill>
              </a:rPr>
              <a:t>i</a:t>
            </a:r>
            <a:r>
              <a:rPr lang="en-US" sz="1200" b="0" dirty="0" smtClean="0">
                <a:solidFill>
                  <a:srgbClr val="000000"/>
                </a:solidFill>
              </a:rPr>
              <a:t> &lt; </a:t>
            </a:r>
            <a:r>
              <a:rPr lang="en-US" sz="1200" b="0" dirty="0" smtClean="0">
                <a:solidFill>
                  <a:srgbClr val="000000"/>
                </a:solidFill>
              </a:rPr>
              <a:t>LENGTH_AUDIO_PACKET_IN/</a:t>
            </a:r>
            <a:r>
              <a:rPr lang="en-US" sz="1200" b="0" dirty="0" err="1" smtClean="0">
                <a:solidFill>
                  <a:schemeClr val="accent1"/>
                </a:solidFill>
              </a:rPr>
              <a:t>sizeof</a:t>
            </a:r>
            <a:r>
              <a:rPr lang="en-US" sz="1200" b="0" dirty="0" smtClean="0">
                <a:solidFill>
                  <a:schemeClr val="accent1"/>
                </a:solidFill>
              </a:rPr>
              <a:t>(</a:t>
            </a:r>
            <a:r>
              <a:rPr lang="en-US" sz="1200" b="0" dirty="0" err="1" smtClean="0">
                <a:solidFill>
                  <a:schemeClr val="accent1"/>
                </a:solidFill>
              </a:rPr>
              <a:t>int</a:t>
            </a:r>
            <a:r>
              <a:rPr lang="en-US" sz="1200" b="0" dirty="0" smtClean="0">
                <a:solidFill>
                  <a:schemeClr val="accent1"/>
                </a:solidFill>
              </a:rPr>
              <a:t>)</a:t>
            </a:r>
            <a:r>
              <a:rPr lang="en-US" sz="1200" b="0" dirty="0" smtClean="0">
                <a:solidFill>
                  <a:srgbClr val="000000"/>
                </a:solidFill>
              </a:rPr>
              <a:t>; </a:t>
            </a:r>
            <a:r>
              <a:rPr lang="en-US" sz="1200" b="0" dirty="0" err="1" smtClean="0">
                <a:solidFill>
                  <a:srgbClr val="000000"/>
                </a:solidFill>
              </a:rPr>
              <a:t>i</a:t>
            </a:r>
            <a:r>
              <a:rPr lang="en-US" sz="1200" b="0" dirty="0" smtClean="0">
                <a:solidFill>
                  <a:srgbClr val="000000"/>
                </a:solidFill>
              </a:rPr>
              <a:t>++) {</a:t>
            </a:r>
          </a:p>
          <a:p>
            <a:pPr algn="l"/>
            <a:r>
              <a:rPr lang="en-US" sz="1200" b="0" dirty="0" smtClean="0">
                <a:solidFill>
                  <a:srgbClr val="000000"/>
                </a:solidFill>
              </a:rPr>
              <a:t>            </a:t>
            </a:r>
            <a:r>
              <a:rPr lang="en-US" sz="1200" b="0" dirty="0" err="1" smtClean="0">
                <a:solidFill>
                  <a:srgbClr val="000000"/>
                </a:solidFill>
              </a:rPr>
              <a:t>buf_stream_out</a:t>
            </a:r>
            <a:r>
              <a:rPr lang="en-US" sz="1200" b="0" dirty="0" smtClean="0">
                <a:solidFill>
                  <a:srgbClr val="000000"/>
                </a:solidFill>
              </a:rPr>
              <a:t>[</a:t>
            </a:r>
            <a:r>
              <a:rPr lang="en-US" sz="1200" b="0" dirty="0" err="1" smtClean="0">
                <a:solidFill>
                  <a:srgbClr val="000000"/>
                </a:solidFill>
              </a:rPr>
              <a:t>i</a:t>
            </a:r>
            <a:r>
              <a:rPr lang="en-US" sz="1200" b="0" dirty="0" smtClean="0">
                <a:solidFill>
                  <a:srgbClr val="000000"/>
                </a:solidFill>
              </a:rPr>
              <a:t>] = </a:t>
            </a:r>
            <a:r>
              <a:rPr lang="en-US" sz="1200" b="0" dirty="0" err="1" smtClean="0">
                <a:solidFill>
                  <a:srgbClr val="000000"/>
                </a:solidFill>
              </a:rPr>
              <a:t>buf_stream_in</a:t>
            </a:r>
            <a:r>
              <a:rPr lang="en-US" sz="1200" b="0" dirty="0" smtClean="0">
                <a:solidFill>
                  <a:srgbClr val="000000"/>
                </a:solidFill>
              </a:rPr>
              <a:t>[</a:t>
            </a:r>
            <a:r>
              <a:rPr lang="en-US" sz="1200" b="0" dirty="0" err="1" smtClean="0">
                <a:solidFill>
                  <a:srgbClr val="000000"/>
                </a:solidFill>
              </a:rPr>
              <a:t>i</a:t>
            </a:r>
            <a:r>
              <a:rPr lang="en-US" sz="1200" b="0" dirty="0" smtClean="0">
                <a:solidFill>
                  <a:srgbClr val="000000"/>
                </a:solidFill>
              </a:rPr>
              <a:t>];</a:t>
            </a:r>
            <a:endParaRPr lang="en-US" sz="1200" b="0" dirty="0" smtClean="0">
              <a:solidFill>
                <a:srgbClr val="000000"/>
              </a:solidFill>
            </a:endParaRPr>
          </a:p>
          <a:p>
            <a:pPr algn="l"/>
            <a:r>
              <a:rPr lang="en-US" sz="1200" b="0" dirty="0" smtClean="0">
                <a:solidFill>
                  <a:srgbClr val="000000"/>
                </a:solidFill>
              </a:rPr>
              <a:t>        }</a:t>
            </a:r>
          </a:p>
          <a:p>
            <a:pPr algn="l"/>
            <a:r>
              <a:rPr lang="en-US" sz="1200" b="0" dirty="0" smtClean="0">
                <a:solidFill>
                  <a:srgbClr val="000000"/>
                </a:solidFill>
              </a:rPr>
              <a:t>    }</a:t>
            </a:r>
          </a:p>
          <a:p>
            <a:pPr algn="l"/>
            <a:r>
              <a:rPr lang="en-US" sz="1200" b="0" dirty="0" smtClean="0">
                <a:solidFill>
                  <a:srgbClr val="000000"/>
                </a:solidFill>
              </a:rPr>
              <a:t>}</a:t>
            </a:r>
            <a:endParaRPr lang="en-US" sz="1200" b="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USB Device: USB Audio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17488" y="906463"/>
            <a:ext cx="8775700" cy="2067965"/>
          </a:xfrm>
        </p:spPr>
        <p:txBody>
          <a:bodyPr/>
          <a:lstStyle/>
          <a:p>
            <a:r>
              <a:rPr lang="en-US" dirty="0" smtClean="0"/>
              <a:t>USB Audio tests:</a:t>
            </a:r>
          </a:p>
          <a:p>
            <a:pPr lvl="1"/>
            <a:r>
              <a:rPr lang="en-US" dirty="0" smtClean="0"/>
              <a:t>I2S/I2C DAC for the reception of audio packets</a:t>
            </a:r>
          </a:p>
          <a:p>
            <a:pPr lvl="1"/>
            <a:r>
              <a:rPr lang="en-US" dirty="0" smtClean="0"/>
              <a:t>Software to capture incoming audio packets on the host</a:t>
            </a:r>
            <a:endParaRPr lang="en-US" dirty="0"/>
          </a:p>
        </p:txBody>
      </p:sp>
      <p:pic>
        <p:nvPicPr>
          <p:cNvPr id="4098" name="Picture 2" descr="C:\Users\samux\Desktop\ARM-internship-report\report\i2s_usb_audio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6553" y="2366490"/>
            <a:ext cx="2505328" cy="3340437"/>
          </a:xfrm>
          <a:prstGeom prst="rect">
            <a:avLst/>
          </a:prstGeom>
          <a:noFill/>
        </p:spPr>
      </p:pic>
      <p:pic>
        <p:nvPicPr>
          <p:cNvPr id="4099" name="Picture 3" descr="C:\Users\samux\Desktop\ARM-internship-report\report\usb_audio_playback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65192" y="2402046"/>
            <a:ext cx="5124014" cy="3215715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 bwMode="auto">
          <a:xfrm>
            <a:off x="5234152" y="3258201"/>
            <a:ext cx="2123090" cy="18919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MS PGothic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Internet Of Things:</a:t>
            </a:r>
          </a:p>
          <a:p>
            <a:pPr lvl="1"/>
            <a:r>
              <a:rPr lang="en-US" dirty="0" smtClean="0"/>
              <a:t>Introduction of a new HTML5 feature on embedded systems</a:t>
            </a:r>
          </a:p>
          <a:p>
            <a:pPr lvl="1"/>
            <a:r>
              <a:rPr lang="en-US" dirty="0" smtClean="0"/>
              <a:t>Connection of sensors to the cloud:</a:t>
            </a:r>
          </a:p>
          <a:p>
            <a:pPr lvl="2"/>
            <a:r>
              <a:rPr lang="en-US" dirty="0" smtClean="0"/>
              <a:t>First prototypes</a:t>
            </a:r>
          </a:p>
          <a:p>
            <a:pPr lvl="2"/>
            <a:r>
              <a:rPr lang="en-US" dirty="0" smtClean="0"/>
              <a:t>Basis for some potential IOT applications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Mbed</a:t>
            </a:r>
            <a:r>
              <a:rPr lang="en-US" dirty="0" smtClean="0"/>
              <a:t> as a USB device:</a:t>
            </a:r>
          </a:p>
          <a:p>
            <a:pPr lvl="1"/>
            <a:r>
              <a:rPr lang="en-US" dirty="0" smtClean="0"/>
              <a:t>HID: generic HID, mouse, keyboard, PS3 controller</a:t>
            </a:r>
          </a:p>
          <a:p>
            <a:pPr lvl="1"/>
            <a:r>
              <a:rPr lang="en-US" dirty="0" smtClean="0"/>
              <a:t>Virtual serial port</a:t>
            </a:r>
          </a:p>
          <a:p>
            <a:pPr lvl="1"/>
            <a:r>
              <a:rPr lang="en-US" dirty="0" smtClean="0"/>
              <a:t>Mass Storage Device</a:t>
            </a:r>
          </a:p>
          <a:p>
            <a:pPr lvl="1"/>
            <a:r>
              <a:rPr lang="en-US" dirty="0" smtClean="0"/>
              <a:t>Audio</a:t>
            </a:r>
          </a:p>
          <a:p>
            <a:pPr lvl="1"/>
            <a:r>
              <a:rPr lang="en-US" dirty="0" smtClean="0"/>
              <a:t>MIDI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5957" y="2646035"/>
            <a:ext cx="8777287" cy="838200"/>
          </a:xfrm>
        </p:spPr>
        <p:txBody>
          <a:bodyPr/>
          <a:lstStyle/>
          <a:p>
            <a:pPr algn="ctr"/>
            <a:r>
              <a:rPr lang="en-US" dirty="0" smtClean="0"/>
              <a:t>Thanks!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Questions 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Mbed</a:t>
            </a:r>
            <a:endParaRPr lang="en-US" dirty="0"/>
          </a:p>
        </p:txBody>
      </p:sp>
      <p:grpSp>
        <p:nvGrpSpPr>
          <p:cNvPr id="10" name="Group 29"/>
          <p:cNvGrpSpPr>
            <a:grpSpLocks/>
          </p:cNvGrpSpPr>
          <p:nvPr/>
        </p:nvGrpSpPr>
        <p:grpSpPr bwMode="auto">
          <a:xfrm>
            <a:off x="3481987" y="3320501"/>
            <a:ext cx="2074863" cy="2184400"/>
            <a:chOff x="2245" y="2012"/>
            <a:chExt cx="1307" cy="1376"/>
          </a:xfrm>
        </p:grpSpPr>
        <p:sp>
          <p:nvSpPr>
            <p:cNvPr id="12" name="Text Box 23"/>
            <p:cNvSpPr txBox="1">
              <a:spLocks noChangeArrowheads="1"/>
            </p:cNvSpPr>
            <p:nvPr/>
          </p:nvSpPr>
          <p:spPr bwMode="auto">
            <a:xfrm>
              <a:off x="2245" y="3022"/>
              <a:ext cx="1307" cy="3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GB" sz="1600" b="1" dirty="0">
                  <a:solidFill>
                    <a:srgbClr val="00AAFF"/>
                  </a:solidFill>
                  <a:latin typeface="Trebuchet MS" pitchFamily="34" charset="0"/>
                </a:rPr>
                <a:t>Rapid Prototyping</a:t>
              </a:r>
            </a:p>
            <a:p>
              <a:pPr algn="ctr"/>
              <a:r>
                <a:rPr lang="en-GB" sz="1600" b="1" dirty="0">
                  <a:solidFill>
                    <a:srgbClr val="00AAFF"/>
                  </a:solidFill>
                  <a:latin typeface="Trebuchet MS" pitchFamily="34" charset="0"/>
                </a:rPr>
                <a:t>for Microcontrollers</a:t>
              </a:r>
            </a:p>
          </p:txBody>
        </p:sp>
        <p:pic>
          <p:nvPicPr>
            <p:cNvPr id="18" name="Picture 4" descr="mbed-logo-blue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2362" y="2012"/>
              <a:ext cx="1134" cy="362"/>
            </a:xfrm>
            <a:prstGeom prst="rect">
              <a:avLst/>
            </a:prstGeom>
            <a:noFill/>
          </p:spPr>
        </p:pic>
      </p:grpSp>
      <p:sp>
        <p:nvSpPr>
          <p:cNvPr id="28" name="Espace réservé du contenu 2"/>
          <p:cNvSpPr>
            <a:spLocks noGrp="1"/>
          </p:cNvSpPr>
          <p:nvPr>
            <p:ph idx="1"/>
          </p:nvPr>
        </p:nvSpPr>
        <p:spPr>
          <a:xfrm>
            <a:off x="217488" y="906463"/>
            <a:ext cx="8775700" cy="617537"/>
          </a:xfrm>
        </p:spPr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Mbed</a:t>
            </a:r>
            <a:r>
              <a:rPr lang="en-US" dirty="0" smtClean="0"/>
              <a:t> ?</a:t>
            </a:r>
            <a:endParaRPr lang="en-US" dirty="0"/>
          </a:p>
        </p:txBody>
      </p:sp>
      <p:grpSp>
        <p:nvGrpSpPr>
          <p:cNvPr id="29" name="Groupe 28"/>
          <p:cNvGrpSpPr/>
          <p:nvPr/>
        </p:nvGrpSpPr>
        <p:grpSpPr>
          <a:xfrm>
            <a:off x="5002924" y="1682201"/>
            <a:ext cx="3363801" cy="1820863"/>
            <a:chOff x="5002924" y="1682201"/>
            <a:chExt cx="3363801" cy="1820863"/>
          </a:xfrm>
        </p:grpSpPr>
        <p:grpSp>
          <p:nvGrpSpPr>
            <p:cNvPr id="6" name="Group 21"/>
            <p:cNvGrpSpPr>
              <a:grpSpLocks/>
            </p:cNvGrpSpPr>
            <p:nvPr/>
          </p:nvGrpSpPr>
          <p:grpSpPr bwMode="auto">
            <a:xfrm>
              <a:off x="6495062" y="1682201"/>
              <a:ext cx="1871663" cy="1820863"/>
              <a:chOff x="4052" y="1162"/>
              <a:chExt cx="1179" cy="1147"/>
            </a:xfrm>
          </p:grpSpPr>
          <p:pic>
            <p:nvPicPr>
              <p:cNvPr id="25" name="Picture 11" descr="mbed-compiler-org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4052" y="1162"/>
                <a:ext cx="1179" cy="94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</p:pic>
          <p:sp>
            <p:nvSpPr>
              <p:cNvPr id="26" name="Text Box 12"/>
              <p:cNvSpPr txBox="1">
                <a:spLocks noChangeArrowheads="1"/>
              </p:cNvSpPr>
              <p:nvPr/>
            </p:nvSpPr>
            <p:spPr bwMode="auto">
              <a:xfrm>
                <a:off x="4353" y="2115"/>
                <a:ext cx="687" cy="1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GB" sz="1400" b="1" dirty="0" smtClean="0"/>
                  <a:t>Online IDE</a:t>
                </a:r>
                <a:endParaRPr lang="en-GB" sz="1400" b="1" dirty="0"/>
              </a:p>
            </p:txBody>
          </p:sp>
        </p:grpSp>
        <p:cxnSp>
          <p:nvCxnSpPr>
            <p:cNvPr id="33" name="Connecteur droit avec flèche 32"/>
            <p:cNvCxnSpPr/>
            <p:nvPr/>
          </p:nvCxnSpPr>
          <p:spPr bwMode="auto">
            <a:xfrm flipV="1">
              <a:off x="5002924" y="2354316"/>
              <a:ext cx="1220400" cy="892800"/>
            </a:xfrm>
            <a:prstGeom prst="straightConnector1">
              <a:avLst/>
            </a:prstGeom>
            <a:ln>
              <a:solidFill>
                <a:srgbClr val="00B0F0"/>
              </a:solidFill>
              <a:headEnd type="none" w="med" len="med"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e 30"/>
          <p:cNvGrpSpPr/>
          <p:nvPr/>
        </p:nvGrpSpPr>
        <p:grpSpPr>
          <a:xfrm>
            <a:off x="397474" y="3987251"/>
            <a:ext cx="3818365" cy="1816100"/>
            <a:chOff x="397474" y="3987251"/>
            <a:chExt cx="3818365" cy="1816100"/>
          </a:xfrm>
        </p:grpSpPr>
        <p:grpSp>
          <p:nvGrpSpPr>
            <p:cNvPr id="9" name="Group 20"/>
            <p:cNvGrpSpPr>
              <a:grpSpLocks/>
            </p:cNvGrpSpPr>
            <p:nvPr/>
          </p:nvGrpSpPr>
          <p:grpSpPr bwMode="auto">
            <a:xfrm>
              <a:off x="397474" y="3987251"/>
              <a:ext cx="2590800" cy="1816100"/>
              <a:chOff x="257" y="981"/>
              <a:chExt cx="1632" cy="1144"/>
            </a:xfrm>
          </p:grpSpPr>
          <p:pic>
            <p:nvPicPr>
              <p:cNvPr id="19" name="Picture 17" descr="mbedLibrary"/>
              <p:cNvPicPr>
                <a:picLocks noChangeAspect="1" noChangeArrowheads="1"/>
              </p:cNvPicPr>
              <p:nvPr/>
            </p:nvPicPr>
            <p:blipFill>
              <a:blip r:embed="rId4"/>
              <a:srcRect b="1472"/>
              <a:stretch>
                <a:fillRect/>
              </a:stretch>
            </p:blipFill>
            <p:spPr bwMode="auto">
              <a:xfrm>
                <a:off x="537" y="981"/>
                <a:ext cx="1180" cy="93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</p:pic>
          <p:sp>
            <p:nvSpPr>
              <p:cNvPr id="20" name="Text Box 18"/>
              <p:cNvSpPr txBox="1">
                <a:spLocks noChangeArrowheads="1"/>
              </p:cNvSpPr>
              <p:nvPr/>
            </p:nvSpPr>
            <p:spPr bwMode="auto">
              <a:xfrm>
                <a:off x="257" y="1933"/>
                <a:ext cx="1632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 algn="ctr"/>
                <a:r>
                  <a:rPr lang="en-GB" sz="1400" b="1" dirty="0" smtClean="0"/>
                  <a:t>C++ SDK</a:t>
                </a:r>
                <a:endParaRPr lang="en-GB" sz="1400" b="1" dirty="0"/>
              </a:p>
            </p:txBody>
          </p:sp>
        </p:grpSp>
        <p:cxnSp>
          <p:nvCxnSpPr>
            <p:cNvPr id="34" name="Connecteur droit avec flèche 33"/>
            <p:cNvCxnSpPr/>
            <p:nvPr/>
          </p:nvCxnSpPr>
          <p:spPr bwMode="auto">
            <a:xfrm flipH="1">
              <a:off x="2995439" y="4030717"/>
              <a:ext cx="1220400" cy="892800"/>
            </a:xfrm>
            <a:prstGeom prst="straightConnector1">
              <a:avLst/>
            </a:prstGeom>
            <a:ln>
              <a:solidFill>
                <a:srgbClr val="00B0F0"/>
              </a:solidFill>
              <a:headEnd type="none" w="med" len="med"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e 29"/>
          <p:cNvGrpSpPr/>
          <p:nvPr/>
        </p:nvGrpSpPr>
        <p:grpSpPr>
          <a:xfrm>
            <a:off x="5039708" y="4020204"/>
            <a:ext cx="3570006" cy="1664085"/>
            <a:chOff x="5039708" y="4020204"/>
            <a:chExt cx="3570006" cy="1664085"/>
          </a:xfrm>
        </p:grpSpPr>
        <p:sp>
          <p:nvSpPr>
            <p:cNvPr id="22" name="Text Box 16"/>
            <p:cNvSpPr txBox="1">
              <a:spLocks noChangeArrowheads="1"/>
            </p:cNvSpPr>
            <p:nvPr/>
          </p:nvSpPr>
          <p:spPr bwMode="auto">
            <a:xfrm>
              <a:off x="6582375" y="5376314"/>
              <a:ext cx="2016125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/>
              <a:r>
                <a:rPr lang="en-GB" sz="1400" b="1" dirty="0" smtClean="0"/>
                <a:t>Active community</a:t>
              </a:r>
              <a:endParaRPr lang="en-GB" sz="1400" b="1" dirty="0"/>
            </a:p>
          </p:txBody>
        </p:sp>
        <p:pic>
          <p:nvPicPr>
            <p:cNvPr id="2051" name="Picture 3" descr="C:\Users\samux\Desktop\ARM-internship-report\presentation_en\mbed_org.png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6400108" y="4046851"/>
              <a:ext cx="2209606" cy="13059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</p:pic>
        <p:cxnSp>
          <p:nvCxnSpPr>
            <p:cNvPr id="35" name="Connecteur droit avec flèche 34"/>
            <p:cNvCxnSpPr/>
            <p:nvPr/>
          </p:nvCxnSpPr>
          <p:spPr bwMode="auto">
            <a:xfrm>
              <a:off x="5039708" y="4020204"/>
              <a:ext cx="1220400" cy="892800"/>
            </a:xfrm>
            <a:prstGeom prst="straightConnector1">
              <a:avLst/>
            </a:prstGeom>
            <a:ln>
              <a:solidFill>
                <a:srgbClr val="00B0F0"/>
              </a:solidFill>
              <a:headEnd type="none" w="med" len="med"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e 26"/>
          <p:cNvGrpSpPr/>
          <p:nvPr/>
        </p:nvGrpSpPr>
        <p:grpSpPr>
          <a:xfrm>
            <a:off x="502249" y="1822741"/>
            <a:ext cx="3701889" cy="1653335"/>
            <a:chOff x="502249" y="1822741"/>
            <a:chExt cx="3701889" cy="1653335"/>
          </a:xfrm>
        </p:grpSpPr>
        <p:grpSp>
          <p:nvGrpSpPr>
            <p:cNvPr id="23" name="Groupe 22"/>
            <p:cNvGrpSpPr/>
            <p:nvPr/>
          </p:nvGrpSpPr>
          <p:grpSpPr>
            <a:xfrm>
              <a:off x="502249" y="1822741"/>
              <a:ext cx="2451100" cy="1653335"/>
              <a:chOff x="502249" y="1822741"/>
              <a:chExt cx="2451100" cy="1653335"/>
            </a:xfrm>
          </p:grpSpPr>
          <p:sp>
            <p:nvSpPr>
              <p:cNvPr id="24" name="Text Box 14"/>
              <p:cNvSpPr txBox="1">
                <a:spLocks noChangeArrowheads="1"/>
              </p:cNvSpPr>
              <p:nvPr/>
            </p:nvSpPr>
            <p:spPr bwMode="auto">
              <a:xfrm>
                <a:off x="502249" y="2952201"/>
                <a:ext cx="2451100" cy="5238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GB" sz="1400" b="1" dirty="0"/>
                  <a:t>Cortex-M3 </a:t>
                </a:r>
                <a:r>
                  <a:rPr lang="en-GB" sz="1400" b="1" dirty="0" smtClean="0"/>
                  <a:t> and Cortex-M0 </a:t>
                </a:r>
              </a:p>
              <a:p>
                <a:pPr algn="ctr"/>
                <a:r>
                  <a:rPr lang="en-GB" sz="1400" b="1" dirty="0" smtClean="0"/>
                  <a:t>boards</a:t>
                </a:r>
                <a:endParaRPr lang="en-GB" sz="1400" b="1" dirty="0"/>
              </a:p>
            </p:txBody>
          </p:sp>
          <p:pic>
            <p:nvPicPr>
              <p:cNvPr id="1026" name="Picture 2" descr="C:\Users\samux\Desktop\ARM-internship-report\report\both_mbed.jpg"/>
              <p:cNvPicPr>
                <a:picLocks noChangeAspect="1" noChangeArrowheads="1"/>
              </p:cNvPicPr>
              <p:nvPr/>
            </p:nvPicPr>
            <p:blipFill>
              <a:blip r:embed="rId6"/>
              <a:srcRect/>
              <a:stretch>
                <a:fillRect/>
              </a:stretch>
            </p:blipFill>
            <p:spPr bwMode="auto">
              <a:xfrm>
                <a:off x="630512" y="1822741"/>
                <a:ext cx="2162563" cy="104052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</p:pic>
        </p:grpSp>
        <p:cxnSp>
          <p:nvCxnSpPr>
            <p:cNvPr id="36" name="Connecteur droit avec flèche 35"/>
            <p:cNvCxnSpPr/>
            <p:nvPr/>
          </p:nvCxnSpPr>
          <p:spPr bwMode="auto">
            <a:xfrm flipH="1" flipV="1">
              <a:off x="2984939" y="2375337"/>
              <a:ext cx="1219199" cy="893380"/>
            </a:xfrm>
            <a:prstGeom prst="straightConnector1">
              <a:avLst/>
            </a:prstGeom>
            <a:ln>
              <a:solidFill>
                <a:srgbClr val="00B0F0"/>
              </a:solidFill>
              <a:headEnd type="none" w="med" len="med"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7533" y="2782677"/>
            <a:ext cx="8777287" cy="838200"/>
          </a:xfrm>
        </p:spPr>
        <p:txBody>
          <a:bodyPr/>
          <a:lstStyle/>
          <a:p>
            <a:pPr algn="ctr"/>
            <a:r>
              <a:rPr lang="en-US" dirty="0" smtClean="0"/>
              <a:t>Internet Of Things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Internet of Things (IOT)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27985" y="1074628"/>
            <a:ext cx="8775700" cy="1437344"/>
          </a:xfrm>
        </p:spPr>
        <p:txBody>
          <a:bodyPr/>
          <a:lstStyle/>
          <a:p>
            <a:r>
              <a:rPr lang="en-US" dirty="0" smtClean="0"/>
              <a:t>Physical objects addressable via the Internet</a:t>
            </a:r>
          </a:p>
          <a:p>
            <a:r>
              <a:rPr lang="en-US" dirty="0" smtClean="0"/>
              <a:t>More and more devices connected to the Internet:</a:t>
            </a:r>
          </a:p>
          <a:p>
            <a:pPr lvl="1"/>
            <a:r>
              <a:rPr lang="en-US" dirty="0" smtClean="0"/>
              <a:t>15 billion by 2015 according a prediction from Cisco</a:t>
            </a:r>
            <a:endParaRPr lang="en-US" dirty="0"/>
          </a:p>
        </p:txBody>
      </p:sp>
      <p:grpSp>
        <p:nvGrpSpPr>
          <p:cNvPr id="8" name="Groupe 7"/>
          <p:cNvGrpSpPr/>
          <p:nvPr/>
        </p:nvGrpSpPr>
        <p:grpSpPr>
          <a:xfrm>
            <a:off x="231228" y="2835112"/>
            <a:ext cx="9080938" cy="1437344"/>
            <a:chOff x="283779" y="2982256"/>
            <a:chExt cx="9080938" cy="1437344"/>
          </a:xfrm>
        </p:grpSpPr>
        <p:sp>
          <p:nvSpPr>
            <p:cNvPr id="6" name="Espace réservé du contenu 2"/>
            <p:cNvSpPr txBox="1">
              <a:spLocks/>
            </p:cNvSpPr>
            <p:nvPr/>
          </p:nvSpPr>
          <p:spPr bwMode="auto">
            <a:xfrm>
              <a:off x="589017" y="2982256"/>
              <a:ext cx="8775700" cy="14373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265113" marR="0" lvl="0" indent="-265113" algn="l" defTabSz="914400" rtl="0" eaLnBrk="1" fontAlgn="ctr" latinLnBrk="0" hangingPunct="1">
                <a:lnSpc>
                  <a:spcPct val="100000"/>
                </a:lnSpc>
                <a:spcBef>
                  <a:spcPct val="25000"/>
                </a:spcBef>
                <a:spcAft>
                  <a:spcPct val="0"/>
                </a:spcAft>
                <a:buClr>
                  <a:schemeClr val="accent1"/>
                </a:buClr>
                <a:buSzPct val="125000"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</a:rPr>
                <a:t>       Connecting</a:t>
              </a:r>
              <a:r>
                <a:rPr kumimoji="0" lang="en-US" sz="2000" b="0" i="0" u="none" strike="noStrike" kern="0" cap="none" spc="0" normalizeH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</a:rPr>
                <a:t> microcontrollers to the Internet is the first step of the IOT:</a:t>
              </a:r>
              <a:endParaRPr lang="en-US" sz="2000" b="0" kern="0" dirty="0" smtClean="0">
                <a:latin typeface="+mn-lt"/>
              </a:endParaRPr>
            </a:p>
            <a:p>
              <a:pPr marL="1179513" lvl="2" indent="-265113" algn="l" fontAlgn="ctr">
                <a:spcBef>
                  <a:spcPct val="25000"/>
                </a:spcBef>
                <a:buClr>
                  <a:schemeClr val="accent1"/>
                </a:buClr>
                <a:buSzPct val="125000"/>
                <a:buFont typeface="Wingdings" pitchFamily="2" charset="2"/>
                <a:buChar char="§"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</a:rPr>
                <a:t>Smart buildings</a:t>
              </a:r>
            </a:p>
            <a:p>
              <a:pPr marL="1179513" lvl="2" indent="-265113" algn="l" fontAlgn="ctr">
                <a:spcBef>
                  <a:spcPct val="25000"/>
                </a:spcBef>
                <a:buClr>
                  <a:schemeClr val="accent1"/>
                </a:buClr>
                <a:buSzPct val="125000"/>
                <a:buFont typeface="Wingdings" pitchFamily="2" charset="2"/>
                <a:buChar char="§"/>
              </a:pPr>
              <a:r>
                <a:rPr lang="en-US" sz="2000" b="0" kern="0" dirty="0" smtClean="0">
                  <a:latin typeface="+mn-lt"/>
                </a:rPr>
                <a:t>Medical devices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" name="Flèche droite 6"/>
            <p:cNvSpPr/>
            <p:nvPr/>
          </p:nvSpPr>
          <p:spPr bwMode="auto">
            <a:xfrm>
              <a:off x="283779" y="3090040"/>
              <a:ext cx="767255" cy="231228"/>
            </a:xfrm>
            <a:prstGeom prst="rightArrow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MS PGothic" pitchFamily="34" charset="-128"/>
              </a:endParaRPr>
            </a:p>
          </p:txBody>
        </p:sp>
      </p:grpSp>
      <p:pic>
        <p:nvPicPr>
          <p:cNvPr id="1027" name="Picture 3" descr="C:\Users\samux\Desktop\ARM-internship-report\presentation_en\internet-of-things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77406" y="3449140"/>
            <a:ext cx="3279502" cy="26816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IOT: </a:t>
            </a:r>
            <a:r>
              <a:rPr lang="en-US" dirty="0" err="1" smtClean="0"/>
              <a:t>WebSockets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8299" y="1373934"/>
            <a:ext cx="8775700" cy="1657365"/>
          </a:xfrm>
        </p:spPr>
        <p:txBody>
          <a:bodyPr/>
          <a:lstStyle/>
          <a:p>
            <a:r>
              <a:rPr lang="en-US" dirty="0" smtClean="0"/>
              <a:t>New HTML5 feature (RFC 6455) providing:</a:t>
            </a:r>
          </a:p>
          <a:p>
            <a:pPr lvl="1"/>
            <a:r>
              <a:rPr lang="en-US" dirty="0" smtClean="0"/>
              <a:t>Full-duplex </a:t>
            </a:r>
            <a:r>
              <a:rPr lang="en-US" dirty="0" smtClean="0"/>
              <a:t>communication</a:t>
            </a:r>
          </a:p>
          <a:p>
            <a:pPr lvl="1"/>
            <a:r>
              <a:rPr lang="en-US" dirty="0" smtClean="0"/>
              <a:t>Over a single TCP socket</a:t>
            </a:r>
            <a:endParaRPr lang="en-US" dirty="0" smtClean="0"/>
          </a:p>
          <a:p>
            <a:pPr lvl="1"/>
            <a:r>
              <a:rPr lang="en-US" dirty="0" smtClean="0"/>
              <a:t>Standard </a:t>
            </a:r>
            <a:r>
              <a:rPr lang="en-US" dirty="0" smtClean="0"/>
              <a:t>and secure connections (</a:t>
            </a:r>
            <a:r>
              <a:rPr lang="en-US" dirty="0" err="1" smtClean="0"/>
              <a:t>ws</a:t>
            </a:r>
            <a:r>
              <a:rPr lang="en-US" dirty="0" smtClean="0"/>
              <a:t>:// and </a:t>
            </a:r>
            <a:r>
              <a:rPr lang="en-US" dirty="0" err="1" smtClean="0"/>
              <a:t>wss</a:t>
            </a:r>
            <a:r>
              <a:rPr lang="en-US" dirty="0" smtClean="0"/>
              <a:t>://)</a:t>
            </a:r>
          </a:p>
        </p:txBody>
      </p:sp>
      <p:pic>
        <p:nvPicPr>
          <p:cNvPr id="4098" name="Picture 2" descr="C:\Users\samux\Desktop\ARM-internship-report\presentation_en\html5-1-A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46145" y="0"/>
            <a:ext cx="2597856" cy="1755648"/>
          </a:xfrm>
          <a:prstGeom prst="rect">
            <a:avLst/>
          </a:prstGeom>
          <a:noFill/>
        </p:spPr>
      </p:pic>
      <p:sp>
        <p:nvSpPr>
          <p:cNvPr id="5" name="Espace réservé du contenu 2"/>
          <p:cNvSpPr txBox="1">
            <a:spLocks/>
          </p:cNvSpPr>
          <p:nvPr/>
        </p:nvSpPr>
        <p:spPr bwMode="auto">
          <a:xfrm>
            <a:off x="173727" y="3252088"/>
            <a:ext cx="8775700" cy="1314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65113" marR="0" lvl="0" indent="-265113" algn="l" defTabSz="914400" rtl="0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accent1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Why a such new feature ?</a:t>
            </a:r>
          </a:p>
          <a:p>
            <a:pPr marL="722313" marR="0" lvl="1" indent="-277813" algn="l" defTabSz="914400" rtl="0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accent1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Replace all existing polling techniques (AJAX)</a:t>
            </a:r>
          </a:p>
          <a:p>
            <a:pPr marL="722313" marR="0" lvl="1" indent="-277813" algn="l" defTabSz="914400" rtl="0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accent1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Need a two-way communication without multiple HTTP 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connections</a:t>
            </a:r>
          </a:p>
        </p:txBody>
      </p:sp>
      <p:sp>
        <p:nvSpPr>
          <p:cNvPr id="6" name="Espace réservé du contenu 2"/>
          <p:cNvSpPr txBox="1">
            <a:spLocks/>
          </p:cNvSpPr>
          <p:nvPr/>
        </p:nvSpPr>
        <p:spPr bwMode="auto">
          <a:xfrm>
            <a:off x="2430833" y="4812580"/>
            <a:ext cx="8775700" cy="1314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65113" marR="0" lvl="0" indent="-265113" algn="l" defTabSz="914400" rtl="0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accent1"/>
              </a:buClr>
              <a:buSzPct val="125000"/>
              <a:buFont typeface="Wingdings" pitchFamily="2" charset="2"/>
              <a:buChar char="Ø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 Overhead</a:t>
            </a:r>
            <a:r>
              <a:rPr kumimoji="0" lang="en-US" sz="28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 reduction</a:t>
            </a:r>
          </a:p>
          <a:p>
            <a:pPr marL="265113" marR="0" lvl="0" indent="-265113" algn="l" defTabSz="914400" rtl="0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accent1"/>
              </a:buClr>
              <a:buSzPct val="125000"/>
              <a:buFont typeface="Wingdings" pitchFamily="2" charset="2"/>
              <a:buChar char="Ø"/>
              <a:tabLst/>
              <a:defRPr/>
            </a:pPr>
            <a:r>
              <a:rPr lang="en-US" sz="2800" b="0" kern="0" baseline="0" dirty="0" smtClean="0">
                <a:latin typeface="+mn-lt"/>
              </a:rPr>
              <a:t> Less</a:t>
            </a:r>
            <a:r>
              <a:rPr lang="en-US" sz="2800" b="0" kern="0" dirty="0" smtClean="0">
                <a:latin typeface="+mn-lt"/>
              </a:rPr>
              <a:t> traffic</a:t>
            </a:r>
          </a:p>
          <a:p>
            <a:pPr marL="265113" marR="0" lvl="0" indent="-265113" algn="l" defTabSz="914400" rtl="0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accent1"/>
              </a:buClr>
              <a:buSzPct val="125000"/>
              <a:buFont typeface="Wingdings" pitchFamily="2" charset="2"/>
              <a:buChar char="Ø"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 Less complexity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IOT: </a:t>
            </a:r>
            <a:r>
              <a:rPr lang="en-US" dirty="0" err="1" smtClean="0"/>
              <a:t>WebSockets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17488" y="906463"/>
            <a:ext cx="8775700" cy="533454"/>
          </a:xfrm>
        </p:spPr>
        <p:txBody>
          <a:bodyPr/>
          <a:lstStyle/>
          <a:p>
            <a:r>
              <a:rPr lang="en-US" dirty="0" smtClean="0"/>
              <a:t>Handshake:</a:t>
            </a:r>
            <a:endParaRPr lang="en-US" dirty="0"/>
          </a:p>
        </p:txBody>
      </p:sp>
      <p:sp>
        <p:nvSpPr>
          <p:cNvPr id="4" name="ZoneTexte 3"/>
          <p:cNvSpPr txBox="1"/>
          <p:nvPr/>
        </p:nvSpPr>
        <p:spPr>
          <a:xfrm>
            <a:off x="257763" y="1355838"/>
            <a:ext cx="3977905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>
                <a:latin typeface="Book Antiqua" pitchFamily="18" charset="0"/>
              </a:rPr>
              <a:t>GET</a:t>
            </a:r>
            <a:r>
              <a:rPr lang="en-US" sz="1200" b="0" dirty="0" smtClean="0">
                <a:latin typeface="Book Antiqua" pitchFamily="18" charset="0"/>
              </a:rPr>
              <a:t> /</a:t>
            </a:r>
            <a:r>
              <a:rPr lang="en-US" sz="1200" b="0" dirty="0" err="1" smtClean="0">
                <a:latin typeface="Book Antiqua" pitchFamily="18" charset="0"/>
              </a:rPr>
              <a:t>ws</a:t>
            </a:r>
            <a:r>
              <a:rPr lang="en-US" sz="1200" b="0" dirty="0" smtClean="0">
                <a:latin typeface="Book Antiqua" pitchFamily="18" charset="0"/>
              </a:rPr>
              <a:t> HTTP/1.1</a:t>
            </a:r>
          </a:p>
          <a:p>
            <a:pPr algn="l"/>
            <a:r>
              <a:rPr lang="en-US" sz="1200" dirty="0" smtClean="0">
                <a:latin typeface="Book Antiqua" pitchFamily="18" charset="0"/>
              </a:rPr>
              <a:t>Host:</a:t>
            </a:r>
            <a:r>
              <a:rPr lang="en-US" sz="1200" b="0" dirty="0" smtClean="0">
                <a:latin typeface="Book Antiqua" pitchFamily="18" charset="0"/>
              </a:rPr>
              <a:t> example.org</a:t>
            </a:r>
          </a:p>
          <a:p>
            <a:pPr algn="l"/>
            <a:r>
              <a:rPr lang="en-US" sz="1200" dirty="0" smtClean="0">
                <a:latin typeface="Book Antiqua" pitchFamily="18" charset="0"/>
              </a:rPr>
              <a:t>Connection: Upgrade</a:t>
            </a:r>
          </a:p>
          <a:p>
            <a:pPr algn="l"/>
            <a:r>
              <a:rPr lang="en-US" sz="1200" dirty="0" smtClean="0">
                <a:latin typeface="Book Antiqua" pitchFamily="18" charset="0"/>
              </a:rPr>
              <a:t>Sec-</a:t>
            </a:r>
            <a:r>
              <a:rPr lang="en-US" sz="1200" dirty="0" err="1" smtClean="0">
                <a:latin typeface="Book Antiqua" pitchFamily="18" charset="0"/>
              </a:rPr>
              <a:t>WebSocket</a:t>
            </a:r>
            <a:r>
              <a:rPr lang="en-US" sz="1200" dirty="0" smtClean="0">
                <a:latin typeface="Book Antiqua" pitchFamily="18" charset="0"/>
              </a:rPr>
              <a:t>-Key:</a:t>
            </a:r>
            <a:r>
              <a:rPr lang="en-US" sz="1200" b="0" dirty="0" smtClean="0">
                <a:latin typeface="Book Antiqua" pitchFamily="18" charset="0"/>
              </a:rPr>
              <a:t> dGhlIHNhbXBsZSBub25jZQ==</a:t>
            </a:r>
          </a:p>
          <a:p>
            <a:pPr algn="l"/>
            <a:r>
              <a:rPr lang="en-US" sz="1200" dirty="0" smtClean="0">
                <a:latin typeface="Book Antiqua" pitchFamily="18" charset="0"/>
              </a:rPr>
              <a:t>Upgrade: </a:t>
            </a:r>
            <a:r>
              <a:rPr lang="en-US" sz="1200" dirty="0" err="1" smtClean="0">
                <a:latin typeface="Book Antiqua" pitchFamily="18" charset="0"/>
              </a:rPr>
              <a:t>WebSocket</a:t>
            </a:r>
            <a:endParaRPr lang="en-US" sz="1200" dirty="0" smtClean="0">
              <a:latin typeface="Book Antiqua" pitchFamily="18" charset="0"/>
            </a:endParaRPr>
          </a:p>
          <a:p>
            <a:pPr algn="l"/>
            <a:r>
              <a:rPr lang="en-US" sz="1200" dirty="0" smtClean="0">
                <a:latin typeface="Book Antiqua" pitchFamily="18" charset="0"/>
              </a:rPr>
              <a:t>Origin:</a:t>
            </a:r>
            <a:r>
              <a:rPr lang="en-US" sz="1200" b="0" dirty="0" smtClean="0">
                <a:latin typeface="Book Antiqua" pitchFamily="18" charset="0"/>
              </a:rPr>
              <a:t> http://example.org</a:t>
            </a:r>
          </a:p>
          <a:p>
            <a:pPr algn="l"/>
            <a:r>
              <a:rPr lang="en-US" sz="1200" dirty="0" smtClean="0">
                <a:latin typeface="Book Antiqua" pitchFamily="18" charset="0"/>
              </a:rPr>
              <a:t>Sec-</a:t>
            </a:r>
            <a:r>
              <a:rPr lang="en-US" sz="1200" dirty="0" err="1" smtClean="0">
                <a:latin typeface="Book Antiqua" pitchFamily="18" charset="0"/>
              </a:rPr>
              <a:t>WebSocket</a:t>
            </a:r>
            <a:r>
              <a:rPr lang="en-US" sz="1200" dirty="0" smtClean="0">
                <a:latin typeface="Book Antiqua" pitchFamily="18" charset="0"/>
              </a:rPr>
              <a:t>-Version:</a:t>
            </a:r>
            <a:r>
              <a:rPr lang="en-US" sz="1200" b="0" dirty="0" smtClean="0">
                <a:latin typeface="Book Antiqua" pitchFamily="18" charset="0"/>
              </a:rPr>
              <a:t> 13</a:t>
            </a:r>
            <a:endParaRPr lang="en-US" sz="1200" b="0" dirty="0">
              <a:latin typeface="Book Antiqua" pitchFamily="18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4478079" y="1644872"/>
            <a:ext cx="4444294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1200" dirty="0" smtClean="0">
                <a:latin typeface="Book Antiqua" pitchFamily="18" charset="0"/>
              </a:rPr>
              <a:t>HTTP/1.1</a:t>
            </a:r>
            <a:r>
              <a:rPr lang="en-US" sz="1200" b="0" dirty="0" smtClean="0">
                <a:latin typeface="Book Antiqua" pitchFamily="18" charset="0"/>
              </a:rPr>
              <a:t> 101 Switching Protocols</a:t>
            </a:r>
          </a:p>
          <a:p>
            <a:pPr algn="l"/>
            <a:r>
              <a:rPr lang="en-US" sz="1200" dirty="0" smtClean="0">
                <a:latin typeface="Book Antiqua" pitchFamily="18" charset="0"/>
              </a:rPr>
              <a:t>Upgrade:</a:t>
            </a:r>
            <a:r>
              <a:rPr lang="en-US" sz="1200" b="0" dirty="0" smtClean="0">
                <a:latin typeface="Book Antiqua" pitchFamily="18" charset="0"/>
              </a:rPr>
              <a:t> </a:t>
            </a:r>
            <a:r>
              <a:rPr lang="en-US" sz="1200" b="0" dirty="0" err="1" smtClean="0">
                <a:latin typeface="Book Antiqua" pitchFamily="18" charset="0"/>
              </a:rPr>
              <a:t>websocket</a:t>
            </a:r>
            <a:endParaRPr lang="en-US" sz="1200" b="0" dirty="0" smtClean="0">
              <a:latin typeface="Book Antiqua" pitchFamily="18" charset="0"/>
            </a:endParaRPr>
          </a:p>
          <a:p>
            <a:pPr algn="l"/>
            <a:r>
              <a:rPr lang="en-US" sz="1200" dirty="0" smtClean="0">
                <a:latin typeface="Book Antiqua" pitchFamily="18" charset="0"/>
              </a:rPr>
              <a:t>Connection:</a:t>
            </a:r>
            <a:r>
              <a:rPr lang="en-US" sz="1200" b="0" dirty="0" smtClean="0">
                <a:latin typeface="Book Antiqua" pitchFamily="18" charset="0"/>
              </a:rPr>
              <a:t> Upgrade</a:t>
            </a:r>
          </a:p>
          <a:p>
            <a:pPr algn="l"/>
            <a:r>
              <a:rPr lang="en-US" sz="1200" dirty="0" smtClean="0">
                <a:latin typeface="Book Antiqua" pitchFamily="18" charset="0"/>
              </a:rPr>
              <a:t>Sec-</a:t>
            </a:r>
            <a:r>
              <a:rPr lang="en-US" sz="1200" dirty="0" err="1" smtClean="0">
                <a:latin typeface="Book Antiqua" pitchFamily="18" charset="0"/>
              </a:rPr>
              <a:t>WebSocket</a:t>
            </a:r>
            <a:r>
              <a:rPr lang="en-US" sz="1200" dirty="0" smtClean="0">
                <a:latin typeface="Book Antiqua" pitchFamily="18" charset="0"/>
              </a:rPr>
              <a:t>-Accept:</a:t>
            </a:r>
            <a:r>
              <a:rPr lang="en-US" sz="1200" b="0" dirty="0" smtClean="0">
                <a:latin typeface="Book Antiqua" pitchFamily="18" charset="0"/>
              </a:rPr>
              <a:t> s3pPLMBiTxaQ9kYGzzhZRbK+xOo=</a:t>
            </a:r>
            <a:endParaRPr lang="en-US" sz="1200" b="0" dirty="0">
              <a:latin typeface="Book Antiqua" pitchFamily="18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03980" y="2732697"/>
            <a:ext cx="34819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 request from a client to upgrade </a:t>
            </a:r>
          </a:p>
          <a:p>
            <a:r>
              <a:rPr lang="en-US" dirty="0" smtClean="0"/>
              <a:t>from HTTP to </a:t>
            </a:r>
            <a:r>
              <a:rPr lang="en-US" dirty="0" err="1" smtClean="0"/>
              <a:t>WebSocket</a:t>
            </a:r>
            <a:endParaRPr lang="en-US" dirty="0"/>
          </a:p>
        </p:txBody>
      </p:sp>
      <p:sp>
        <p:nvSpPr>
          <p:cNvPr id="7" name="ZoneTexte 6"/>
          <p:cNvSpPr txBox="1"/>
          <p:nvPr/>
        </p:nvSpPr>
        <p:spPr>
          <a:xfrm>
            <a:off x="5532863" y="2548768"/>
            <a:ext cx="23936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Response from the server</a:t>
            </a:r>
            <a:endParaRPr lang="en-US" dirty="0"/>
          </a:p>
        </p:txBody>
      </p:sp>
      <p:grpSp>
        <p:nvGrpSpPr>
          <p:cNvPr id="10" name="Groupe 9"/>
          <p:cNvGrpSpPr/>
          <p:nvPr/>
        </p:nvGrpSpPr>
        <p:grpSpPr>
          <a:xfrm>
            <a:off x="249018" y="3418441"/>
            <a:ext cx="8775700" cy="2986964"/>
            <a:chOff x="249018" y="3418441"/>
            <a:chExt cx="8775700" cy="2986964"/>
          </a:xfrm>
        </p:grpSpPr>
        <p:sp>
          <p:nvSpPr>
            <p:cNvPr id="8" name="Espace réservé du contenu 2"/>
            <p:cNvSpPr txBox="1">
              <a:spLocks/>
            </p:cNvSpPr>
            <p:nvPr/>
          </p:nvSpPr>
          <p:spPr bwMode="auto">
            <a:xfrm>
              <a:off x="249018" y="3418441"/>
              <a:ext cx="8775700" cy="4703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265113" marR="0" lvl="0" indent="-265113" algn="l" defTabSz="914400" rtl="0" eaLnBrk="1" fontAlgn="ctr" latinLnBrk="0" hangingPunct="1">
                <a:lnSpc>
                  <a:spcPct val="100000"/>
                </a:lnSpc>
                <a:spcBef>
                  <a:spcPct val="25000"/>
                </a:spcBef>
                <a:spcAft>
                  <a:spcPct val="0"/>
                </a:spcAft>
                <a:buClr>
                  <a:schemeClr val="accent1"/>
                </a:buClr>
                <a:buSzPct val="125000"/>
                <a:buFont typeface="Wingdings" pitchFamily="2" charset="2"/>
                <a:buChar char="§"/>
                <a:tabLst/>
                <a:defRPr/>
              </a:pPr>
              <a:r>
                <a: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Data framing: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pic>
          <p:nvPicPr>
            <p:cNvPr id="9" name="Picture 2" descr="C:\Users\samux\Desktop\ARM-internship-report\report\frame_ws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2664420" y="3478931"/>
              <a:ext cx="5302422" cy="2926474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6468" y="2467359"/>
            <a:ext cx="8777287" cy="838200"/>
          </a:xfrm>
        </p:spPr>
        <p:txBody>
          <a:bodyPr/>
          <a:lstStyle/>
          <a:p>
            <a:pPr algn="ctr"/>
            <a:r>
              <a:rPr lang="en-US" dirty="0" smtClean="0"/>
              <a:t>Connecting sensors to the cloud</a:t>
            </a:r>
            <a:endParaRPr lang="en-US" dirty="0"/>
          </a:p>
        </p:txBody>
      </p:sp>
      <p:pic>
        <p:nvPicPr>
          <p:cNvPr id="4" name="Picture 2" descr="C:\Users\samux\Desktop\ARM-internship-report\report\logo_w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64413" y="3836277"/>
            <a:ext cx="3987677" cy="184982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IOT: connecting sensors to the cloud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Architecture:</a:t>
            </a:r>
            <a:endParaRPr lang="en-US" dirty="0"/>
          </a:p>
        </p:txBody>
      </p:sp>
      <p:grpSp>
        <p:nvGrpSpPr>
          <p:cNvPr id="18" name="Groupe 17"/>
          <p:cNvGrpSpPr/>
          <p:nvPr/>
        </p:nvGrpSpPr>
        <p:grpSpPr>
          <a:xfrm>
            <a:off x="1787389" y="1093076"/>
            <a:ext cx="5554487" cy="3015627"/>
            <a:chOff x="986555" y="1187669"/>
            <a:chExt cx="6705820" cy="3235746"/>
          </a:xfrm>
        </p:grpSpPr>
        <p:sp>
          <p:nvSpPr>
            <p:cNvPr id="4" name="Cylindre 3"/>
            <p:cNvSpPr/>
            <p:nvPr/>
          </p:nvSpPr>
          <p:spPr bwMode="auto">
            <a:xfrm>
              <a:off x="3520965" y="1187669"/>
              <a:ext cx="1681656" cy="1114097"/>
            </a:xfrm>
            <a:prstGeom prst="can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MS PGothic" pitchFamily="34" charset="-128"/>
              </a:endParaRPr>
            </a:p>
          </p:txBody>
        </p:sp>
        <p:sp>
          <p:nvSpPr>
            <p:cNvPr id="5" name="ZoneTexte 4"/>
            <p:cNvSpPr txBox="1"/>
            <p:nvPr/>
          </p:nvSpPr>
          <p:spPr>
            <a:xfrm>
              <a:off x="3435981" y="1639613"/>
              <a:ext cx="1847181" cy="4953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 smtClean="0"/>
                <a:t>WebSocket</a:t>
              </a:r>
              <a:r>
                <a:rPr lang="en-US" sz="1200" dirty="0" smtClean="0"/>
                <a:t> Server</a:t>
              </a:r>
            </a:p>
            <a:p>
              <a:r>
                <a:rPr lang="en-US" sz="1200" dirty="0" smtClean="0"/>
                <a:t>(Python)</a:t>
              </a:r>
              <a:endParaRPr lang="en-US" sz="1200" dirty="0"/>
            </a:p>
          </p:txBody>
        </p:sp>
        <p:sp>
          <p:nvSpPr>
            <p:cNvPr id="6" name="Rectangle à coins arrondis 5"/>
            <p:cNvSpPr/>
            <p:nvPr/>
          </p:nvSpPr>
          <p:spPr bwMode="auto">
            <a:xfrm>
              <a:off x="998483" y="3457901"/>
              <a:ext cx="1439917" cy="965514"/>
            </a:xfrm>
            <a:prstGeom prst="roundRect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MS PGothic" pitchFamily="34" charset="-128"/>
              </a:endParaRPr>
            </a:p>
          </p:txBody>
        </p:sp>
        <p:sp>
          <p:nvSpPr>
            <p:cNvPr id="7" name="ZoneTexte 6"/>
            <p:cNvSpPr txBox="1"/>
            <p:nvPr/>
          </p:nvSpPr>
          <p:spPr>
            <a:xfrm>
              <a:off x="986555" y="3510454"/>
              <a:ext cx="1490858" cy="8916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 smtClean="0"/>
                <a:t>Mbed</a:t>
              </a:r>
              <a:r>
                <a:rPr lang="en-US" sz="1200" dirty="0" smtClean="0"/>
                <a:t> board </a:t>
              </a:r>
              <a:r>
                <a:rPr lang="en-US" sz="1200" dirty="0" smtClean="0"/>
                <a:t>+</a:t>
              </a:r>
            </a:p>
            <a:p>
              <a:r>
                <a:rPr lang="en-US" sz="1200" dirty="0" err="1" smtClean="0"/>
                <a:t>Wifi</a:t>
              </a:r>
              <a:r>
                <a:rPr lang="en-US" sz="1200" dirty="0" smtClean="0"/>
                <a:t> module +</a:t>
              </a:r>
              <a:r>
                <a:rPr lang="en-US" sz="1200" dirty="0" smtClean="0"/>
                <a:t> </a:t>
              </a:r>
              <a:endParaRPr lang="en-US" sz="1200" dirty="0" smtClean="0"/>
            </a:p>
            <a:p>
              <a:r>
                <a:rPr lang="en-US" sz="1200" dirty="0" smtClean="0"/>
                <a:t>Sensor</a:t>
              </a:r>
            </a:p>
            <a:p>
              <a:r>
                <a:rPr lang="en-US" sz="1200" dirty="0" smtClean="0"/>
                <a:t>(C++)</a:t>
              </a:r>
              <a:endParaRPr lang="en-US" sz="1200" dirty="0"/>
            </a:p>
          </p:txBody>
        </p:sp>
        <p:sp>
          <p:nvSpPr>
            <p:cNvPr id="8" name="Rectangle à coins arrondis 7"/>
            <p:cNvSpPr/>
            <p:nvPr/>
          </p:nvSpPr>
          <p:spPr bwMode="auto">
            <a:xfrm>
              <a:off x="3526220" y="3452645"/>
              <a:ext cx="1532719" cy="957688"/>
            </a:xfrm>
            <a:prstGeom prst="roundRect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MS PGothic" pitchFamily="34" charset="-128"/>
              </a:endParaRPr>
            </a:p>
          </p:txBody>
        </p:sp>
        <p:sp>
          <p:nvSpPr>
            <p:cNvPr id="9" name="ZoneTexte 8"/>
            <p:cNvSpPr txBox="1"/>
            <p:nvPr/>
          </p:nvSpPr>
          <p:spPr>
            <a:xfrm>
              <a:off x="3405940" y="3691365"/>
              <a:ext cx="1728586" cy="4953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Desktop browser</a:t>
              </a:r>
            </a:p>
            <a:p>
              <a:r>
                <a:rPr lang="en-US" sz="1200" dirty="0" smtClean="0"/>
                <a:t>(</a:t>
              </a:r>
              <a:r>
                <a:rPr lang="en-US" sz="1200" dirty="0" err="1" smtClean="0"/>
                <a:t>Javascript</a:t>
              </a:r>
              <a:r>
                <a:rPr lang="en-US" sz="1200" dirty="0" smtClean="0"/>
                <a:t>)</a:t>
              </a:r>
              <a:endParaRPr lang="en-US" sz="1200" dirty="0"/>
            </a:p>
          </p:txBody>
        </p:sp>
        <p:sp>
          <p:nvSpPr>
            <p:cNvPr id="10" name="Rectangle à coins arrondis 9"/>
            <p:cNvSpPr/>
            <p:nvPr/>
          </p:nvSpPr>
          <p:spPr bwMode="auto">
            <a:xfrm>
              <a:off x="6180083" y="3415859"/>
              <a:ext cx="1439917" cy="981392"/>
            </a:xfrm>
            <a:prstGeom prst="roundRect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MS PGothic" pitchFamily="34" charset="-128"/>
              </a:endParaRPr>
            </a:p>
          </p:txBody>
        </p:sp>
        <p:sp>
          <p:nvSpPr>
            <p:cNvPr id="11" name="ZoneTexte 10"/>
            <p:cNvSpPr txBox="1"/>
            <p:nvPr/>
          </p:nvSpPr>
          <p:spPr>
            <a:xfrm>
              <a:off x="6105063" y="3654579"/>
              <a:ext cx="1587312" cy="4953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Mobile browser</a:t>
              </a:r>
            </a:p>
            <a:p>
              <a:r>
                <a:rPr lang="en-US" sz="1200" dirty="0" smtClean="0"/>
                <a:t>(</a:t>
              </a:r>
              <a:r>
                <a:rPr lang="en-US" sz="1200" dirty="0" err="1" smtClean="0"/>
                <a:t>Javascript</a:t>
              </a:r>
              <a:r>
                <a:rPr lang="en-US" sz="1200" dirty="0" smtClean="0"/>
                <a:t>)</a:t>
              </a:r>
              <a:endParaRPr lang="en-US" sz="1200" dirty="0"/>
            </a:p>
          </p:txBody>
        </p:sp>
        <p:cxnSp>
          <p:nvCxnSpPr>
            <p:cNvPr id="13" name="Connecteur droit avec flèche 12"/>
            <p:cNvCxnSpPr/>
            <p:nvPr/>
          </p:nvCxnSpPr>
          <p:spPr bwMode="auto">
            <a:xfrm flipV="1">
              <a:off x="1996966" y="2280745"/>
              <a:ext cx="1418896" cy="1008993"/>
            </a:xfrm>
            <a:prstGeom prst="straightConnector1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arrow"/>
              <a:tailEnd type="arrow"/>
            </a:ln>
            <a:effectLst/>
          </p:spPr>
        </p:cxnSp>
        <p:cxnSp>
          <p:nvCxnSpPr>
            <p:cNvPr id="15" name="Connecteur droit avec flèche 14"/>
            <p:cNvCxnSpPr/>
            <p:nvPr/>
          </p:nvCxnSpPr>
          <p:spPr bwMode="auto">
            <a:xfrm>
              <a:off x="4235669" y="2438400"/>
              <a:ext cx="10510" cy="924910"/>
            </a:xfrm>
            <a:prstGeom prst="straightConnector1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arrow"/>
              <a:tailEnd type="arrow"/>
            </a:ln>
            <a:effectLst/>
          </p:spPr>
        </p:cxnSp>
        <p:cxnSp>
          <p:nvCxnSpPr>
            <p:cNvPr id="17" name="Connecteur droit avec flèche 16"/>
            <p:cNvCxnSpPr/>
            <p:nvPr/>
          </p:nvCxnSpPr>
          <p:spPr bwMode="auto">
            <a:xfrm>
              <a:off x="5150069" y="2375338"/>
              <a:ext cx="1650124" cy="903890"/>
            </a:xfrm>
            <a:prstGeom prst="straightConnector1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arrow"/>
              <a:tailEnd type="arrow"/>
            </a:ln>
            <a:effectLst/>
          </p:spPr>
        </p:cxnSp>
      </p:grpSp>
      <p:sp>
        <p:nvSpPr>
          <p:cNvPr id="20" name="Espace réservé du contenu 2"/>
          <p:cNvSpPr txBox="1">
            <a:spLocks/>
          </p:cNvSpPr>
          <p:nvPr/>
        </p:nvSpPr>
        <p:spPr bwMode="auto">
          <a:xfrm>
            <a:off x="1376855" y="4414344"/>
            <a:ext cx="6863256" cy="1460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65113" marR="0" lvl="0" indent="-265113" algn="l" defTabSz="914400" rtl="0" eaLnBrk="1" fontAlgn="ctr" latinLnBrk="0" hangingPunct="1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chemeClr val="accent1"/>
              </a:buClr>
              <a:buSzPct val="125000"/>
              <a:buFont typeface="Wingdings" pitchFamily="2" charset="2"/>
              <a:buChar char="§"/>
              <a:tabLst/>
              <a:defRPr/>
            </a:pPr>
            <a:r>
              <a:rPr lang="en-US" sz="1800" b="0" kern="0" dirty="0" smtClean="0">
                <a:latin typeface="+mn-lt"/>
                <a:ea typeface="+mn-ea"/>
              </a:rPr>
              <a:t>Browsers receive sensor data: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Mbed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boards send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sensor data to the server</a:t>
            </a:r>
          </a:p>
          <a:p>
            <a:pPr marL="722313" lvl="1" indent="-265113" algn="l" fontAlgn="ctr">
              <a:spcBef>
                <a:spcPct val="25000"/>
              </a:spcBef>
              <a:buClr>
                <a:schemeClr val="accent1"/>
              </a:buClr>
              <a:buSzPct val="125000"/>
              <a:buFont typeface="Wingdings" pitchFamily="2" charset="2"/>
              <a:buChar char="§"/>
            </a:pPr>
            <a:r>
              <a:rPr lang="en-US" sz="1800" b="0" kern="0" baseline="0" dirty="0" smtClean="0">
                <a:latin typeface="+mn-lt"/>
                <a:ea typeface="+mn-ea"/>
              </a:rPr>
              <a:t>The server </a:t>
            </a:r>
            <a:r>
              <a:rPr lang="en-US" sz="1800" b="0" kern="0" dirty="0" smtClean="0">
                <a:latin typeface="+mn-lt"/>
                <a:ea typeface="+mn-ea"/>
              </a:rPr>
              <a:t>broadcasts each received message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M_Public_2007_0409">
  <a:themeElements>
    <a:clrScheme name="ARM APPROVED COLOURS">
      <a:dk1>
        <a:srgbClr val="000000"/>
      </a:dk1>
      <a:lt1>
        <a:srgbClr val="FFFFFF"/>
      </a:lt1>
      <a:dk2>
        <a:srgbClr val="D93D89"/>
      </a:dk2>
      <a:lt2>
        <a:srgbClr val="FAA61A"/>
      </a:lt2>
      <a:accent1>
        <a:srgbClr val="128CAB"/>
      </a:accent1>
      <a:accent2>
        <a:srgbClr val="911B1D"/>
      </a:accent2>
      <a:accent3>
        <a:srgbClr val="9FB43B"/>
      </a:accent3>
      <a:accent4>
        <a:srgbClr val="000000"/>
      </a:accent4>
      <a:accent5>
        <a:srgbClr val="AAC5D2"/>
      </a:accent5>
      <a:accent6>
        <a:srgbClr val="FFFFFF"/>
      </a:accent6>
      <a:hlink>
        <a:srgbClr val="FFFFFF"/>
      </a:hlink>
      <a:folHlink>
        <a:srgbClr val="9A8B7C"/>
      </a:folHlink>
    </a:clrScheme>
    <a:fontScheme name="ARM_CONF_2009b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1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1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MS PGothic" pitchFamily="34" charset="-128"/>
          </a:defRPr>
        </a:defPPr>
      </a:lstStyle>
    </a:lnDef>
  </a:objectDefaults>
  <a:extraClrSchemeLst>
    <a:extraClrScheme>
      <a:clrScheme name="ARM_CONF_2009b 1">
        <a:dk1>
          <a:srgbClr val="000000"/>
        </a:dk1>
        <a:lt1>
          <a:srgbClr val="FFFFFF"/>
        </a:lt1>
        <a:dk2>
          <a:srgbClr val="D93D89"/>
        </a:dk2>
        <a:lt2>
          <a:srgbClr val="FAA61A"/>
        </a:lt2>
        <a:accent1>
          <a:srgbClr val="128CAB"/>
        </a:accent1>
        <a:accent2>
          <a:srgbClr val="911B1D"/>
        </a:accent2>
        <a:accent3>
          <a:srgbClr val="FFFFFF"/>
        </a:accent3>
        <a:accent4>
          <a:srgbClr val="000000"/>
        </a:accent4>
        <a:accent5>
          <a:srgbClr val="AAC5D2"/>
        </a:accent5>
        <a:accent6>
          <a:srgbClr val="831719"/>
        </a:accent6>
        <a:hlink>
          <a:srgbClr val="9FB43B"/>
        </a:hlink>
        <a:folHlink>
          <a:srgbClr val="9A8B7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ARM_Public_2007_0409</Template>
  <TotalTime>1483</TotalTime>
  <Words>1037</Words>
  <Application>Microsoft Office PowerPoint</Application>
  <PresentationFormat>Affichage à l'écran (4:3)</PresentationFormat>
  <Paragraphs>241</Paragraphs>
  <Slides>28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29" baseType="lpstr">
      <vt:lpstr>ARM_Public_2007_0409</vt:lpstr>
      <vt:lpstr>Mbed: From a local connectivity to the cloud</vt:lpstr>
      <vt:lpstr>Outline</vt:lpstr>
      <vt:lpstr>Mbed</vt:lpstr>
      <vt:lpstr>Internet Of Things</vt:lpstr>
      <vt:lpstr>Internet of Things (IOT)</vt:lpstr>
      <vt:lpstr>IOT: WebSockets</vt:lpstr>
      <vt:lpstr>IOT: WebSockets</vt:lpstr>
      <vt:lpstr>Connecting sensors to the cloud</vt:lpstr>
      <vt:lpstr>IOT: connecting sensors to the cloud</vt:lpstr>
      <vt:lpstr>IOT: connecting sensors to the cloud</vt:lpstr>
      <vt:lpstr>IOT: connecting sensors to the cloud</vt:lpstr>
      <vt:lpstr>IOT: connecting sensors to the cloud</vt:lpstr>
      <vt:lpstr>IOT: connecting sensors to the cloud</vt:lpstr>
      <vt:lpstr>Universal Serial Bus: Device</vt:lpstr>
      <vt:lpstr>USB Device: Overview</vt:lpstr>
      <vt:lpstr>USB Device: Overview</vt:lpstr>
      <vt:lpstr>USB Device: Overview</vt:lpstr>
      <vt:lpstr>USB Device: stack architecture</vt:lpstr>
      <vt:lpstr>USB Device: USBDevice</vt:lpstr>
      <vt:lpstr>USB Device: USB HID</vt:lpstr>
      <vt:lpstr>USB Device: Generic USB HID device</vt:lpstr>
      <vt:lpstr>USB Device: generic USB HID device</vt:lpstr>
      <vt:lpstr>USB Device: USB Audio</vt:lpstr>
      <vt:lpstr>USB Device: USB Audio</vt:lpstr>
      <vt:lpstr>USB Device: USB Audio</vt:lpstr>
      <vt:lpstr>USB Device: USB Audio</vt:lpstr>
      <vt:lpstr>Conclusion</vt:lpstr>
      <vt:lpstr>Thanks!  Questions 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systems, Internet of Things and Communication</dc:title>
  <dc:creator>samux</dc:creator>
  <cp:lastModifiedBy>samux</cp:lastModifiedBy>
  <cp:revision>232</cp:revision>
  <dcterms:created xsi:type="dcterms:W3CDTF">2012-01-11T18:41:48Z</dcterms:created>
  <dcterms:modified xsi:type="dcterms:W3CDTF">2012-02-02T22:11:42Z</dcterms:modified>
</cp:coreProperties>
</file>

<file path=docProps/thumbnail.jpeg>
</file>